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8"/>
  </p:notesMasterIdLst>
  <p:sldIdLst>
    <p:sldId id="266" r:id="rId2"/>
    <p:sldId id="267" r:id="rId3"/>
    <p:sldId id="256" r:id="rId4"/>
    <p:sldId id="257" r:id="rId5"/>
    <p:sldId id="271" r:id="rId6"/>
    <p:sldId id="276" r:id="rId7"/>
    <p:sldId id="273" r:id="rId8"/>
    <p:sldId id="275" r:id="rId9"/>
    <p:sldId id="274" r:id="rId10"/>
    <p:sldId id="279" r:id="rId11"/>
    <p:sldId id="280" r:id="rId12"/>
    <p:sldId id="281" r:id="rId13"/>
    <p:sldId id="258" r:id="rId14"/>
    <p:sldId id="259" r:id="rId15"/>
    <p:sldId id="285" r:id="rId16"/>
    <p:sldId id="282" r:id="rId17"/>
    <p:sldId id="283" r:id="rId18"/>
    <p:sldId id="284" r:id="rId19"/>
    <p:sldId id="260" r:id="rId20"/>
    <p:sldId id="286" r:id="rId21"/>
    <p:sldId id="287" r:id="rId22"/>
    <p:sldId id="288" r:id="rId23"/>
    <p:sldId id="289" r:id="rId24"/>
    <p:sldId id="290" r:id="rId25"/>
    <p:sldId id="261" r:id="rId26"/>
    <p:sldId id="291" r:id="rId27"/>
    <p:sldId id="292" r:id="rId28"/>
    <p:sldId id="293" r:id="rId29"/>
    <p:sldId id="268" r:id="rId30"/>
    <p:sldId id="270" r:id="rId31"/>
    <p:sldId id="269" r:id="rId32"/>
    <p:sldId id="294" r:id="rId33"/>
    <p:sldId id="299" r:id="rId34"/>
    <p:sldId id="301" r:id="rId35"/>
    <p:sldId id="300" r:id="rId36"/>
    <p:sldId id="298" r:id="rId37"/>
    <p:sldId id="302" r:id="rId38"/>
    <p:sldId id="303" r:id="rId39"/>
    <p:sldId id="295" r:id="rId40"/>
    <p:sldId id="296" r:id="rId41"/>
    <p:sldId id="309" r:id="rId42"/>
    <p:sldId id="304" r:id="rId43"/>
    <p:sldId id="305" r:id="rId44"/>
    <p:sldId id="307" r:id="rId45"/>
    <p:sldId id="308" r:id="rId46"/>
    <p:sldId id="297" r:id="rId47"/>
  </p:sldIdLst>
  <p:sldSz cx="14630400" cy="8229600"/>
  <p:notesSz cx="8229600" cy="14630400"/>
  <p:embeddedFontLst>
    <p:embeddedFont>
      <p:font typeface="Barlow" panose="020B0604020202020204" charset="0"/>
      <p:regular r:id="rId49"/>
    </p:embeddedFont>
    <p:embeddedFont>
      <p:font typeface="Calibri" panose="020F0502020204030204" pitchFamily="34" charset="0"/>
      <p:regular r:id="rId50"/>
      <p:bold r:id="rId51"/>
      <p:italic r:id="rId52"/>
      <p:boldItalic r:id="rId53"/>
    </p:embeddedFont>
    <p:embeddedFont>
      <p:font typeface="Cambria Math" panose="02040503050406030204" pitchFamily="18" charset="0"/>
      <p:regular r:id="rId54"/>
    </p:embeddedFont>
    <p:embeddedFont>
      <p:font typeface="Verdana" panose="020B0604030504040204" pitchFamily="34" charset="0"/>
      <p:regular r:id="rId55"/>
      <p:bold r:id="rId56"/>
      <p:italic r:id="rId57"/>
      <p:boldItalic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liam James" initials="WJ" lastIdx="1" clrIdx="0">
    <p:extLst>
      <p:ext uri="{19B8F6BF-5375-455C-9EA6-DF929625EA0E}">
        <p15:presenceInfo xmlns:p15="http://schemas.microsoft.com/office/powerpoint/2012/main" userId="08e7d16a8c9b1d6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0022"/>
    <a:srgbClr val="001122"/>
    <a:srgbClr val="003366"/>
    <a:srgbClr val="000000"/>
    <a:srgbClr val="1F00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5" d="100"/>
          <a:sy n="95" d="100"/>
        </p:scale>
        <p:origin x="42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0972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66954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955960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8213555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8932070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9000887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8884913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2261113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2378536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194762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702289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340970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4201034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41077342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904245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766999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24.png"/><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24.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86BBD04-AA25-4F83-B0A7-4E9DF92BE99A}"/>
              </a:ext>
            </a:extLst>
          </p:cNvPr>
          <p:cNvSpPr/>
          <p:nvPr/>
        </p:nvSpPr>
        <p:spPr>
          <a:xfrm>
            <a:off x="88136" y="2334954"/>
            <a:ext cx="14211758" cy="5011500"/>
          </a:xfrm>
          <a:prstGeom prst="rect">
            <a:avLst/>
          </a:prstGeom>
        </p:spPr>
        <p:txBody>
          <a:bodyPr wrap="square">
            <a:spAutoFit/>
          </a:bodyPr>
          <a:lstStyle/>
          <a:p>
            <a:pPr algn="ctr">
              <a:lnSpc>
                <a:spcPct val="150000"/>
              </a:lnSpc>
            </a:pPr>
            <a:r>
              <a:rPr lang="en-US" sz="4800" b="1" dirty="0">
                <a:solidFill>
                  <a:schemeClr val="bg1"/>
                </a:solidFill>
              </a:rPr>
              <a:t>Statistics in Machine Learning</a:t>
            </a:r>
          </a:p>
          <a:p>
            <a:pPr algn="ctr">
              <a:lnSpc>
                <a:spcPct val="150000"/>
              </a:lnSpc>
            </a:pPr>
            <a:r>
              <a:rPr lang="en-US" sz="2800" b="1" i="1" dirty="0">
                <a:solidFill>
                  <a:schemeClr val="bg1"/>
                </a:solidFill>
              </a:rPr>
              <a:t>The Foundation Behind Intelligent Algorithms</a:t>
            </a:r>
          </a:p>
          <a:p>
            <a:pPr algn="ctr">
              <a:lnSpc>
                <a:spcPct val="150000"/>
              </a:lnSpc>
            </a:pPr>
            <a:endParaRPr lang="en-US" sz="2800" b="1" i="1" dirty="0">
              <a:solidFill>
                <a:schemeClr val="bg1"/>
              </a:solidFill>
            </a:endParaRPr>
          </a:p>
          <a:p>
            <a:pPr algn="ctr">
              <a:lnSpc>
                <a:spcPct val="150000"/>
              </a:lnSpc>
            </a:pPr>
            <a:endParaRPr lang="en-US" sz="2800" b="1" i="1" dirty="0">
              <a:solidFill>
                <a:schemeClr val="bg1"/>
              </a:solidFill>
            </a:endParaRPr>
          </a:p>
          <a:p>
            <a:pPr algn="ctr">
              <a:lnSpc>
                <a:spcPct val="150000"/>
              </a:lnSpc>
            </a:pPr>
            <a:endParaRPr lang="en-US" sz="2800" b="1" i="1" dirty="0">
              <a:solidFill>
                <a:schemeClr val="bg1"/>
              </a:solidFill>
            </a:endParaRPr>
          </a:p>
          <a:p>
            <a:pPr algn="ctr">
              <a:lnSpc>
                <a:spcPct val="150000"/>
              </a:lnSpc>
            </a:pPr>
            <a:r>
              <a:rPr lang="en-US" sz="2800" b="1" i="1" dirty="0">
                <a:solidFill>
                  <a:schemeClr val="bg1"/>
                </a:solidFill>
              </a:rPr>
              <a:t>						                               </a:t>
            </a:r>
            <a:r>
              <a:rPr lang="en-US" sz="2800" b="1" i="1" dirty="0">
                <a:solidFill>
                  <a:schemeClr val="bg1"/>
                </a:solidFill>
                <a:latin typeface="Verdana" panose="020B0604030504040204" pitchFamily="34" charset="0"/>
                <a:ea typeface="Verdana" panose="020B0604030504040204" pitchFamily="34" charset="0"/>
              </a:rPr>
              <a:t>William James A</a:t>
            </a:r>
          </a:p>
          <a:p>
            <a:pPr algn="ctr">
              <a:lnSpc>
                <a:spcPct val="150000"/>
              </a:lnSpc>
            </a:pPr>
            <a:r>
              <a:rPr lang="en-US" sz="2800" b="1" i="1" dirty="0">
                <a:solidFill>
                  <a:schemeClr val="bg1"/>
                </a:solidFill>
              </a:rPr>
              <a:t>                                                                                              </a:t>
            </a:r>
            <a:r>
              <a:rPr lang="en-US" sz="2800" b="1" i="1" dirty="0">
                <a:solidFill>
                  <a:schemeClr val="bg1"/>
                </a:solidFill>
                <a:latin typeface="Verdana" panose="020B0604030504040204" pitchFamily="34" charset="0"/>
                <a:ea typeface="Verdana" panose="020B0604030504040204" pitchFamily="34" charset="0"/>
              </a:rPr>
              <a:t>25PAI818</a:t>
            </a:r>
          </a:p>
        </p:txBody>
      </p:sp>
      <p:sp>
        <p:nvSpPr>
          <p:cNvPr id="8" name="TextBox 7">
            <a:extLst>
              <a:ext uri="{FF2B5EF4-FFF2-40B4-BE49-F238E27FC236}">
                <a16:creationId xmlns:a16="http://schemas.microsoft.com/office/drawing/2014/main" id="{3F87E602-0ED6-40FC-B57E-95844C3457F8}"/>
              </a:ext>
            </a:extLst>
          </p:cNvPr>
          <p:cNvSpPr txBox="1"/>
          <p:nvPr/>
        </p:nvSpPr>
        <p:spPr>
          <a:xfrm>
            <a:off x="7012237" y="4715219"/>
            <a:ext cx="2924978" cy="369332"/>
          </a:xfrm>
          <a:prstGeom prst="rect">
            <a:avLst/>
          </a:prstGeom>
          <a:noFill/>
        </p:spPr>
        <p:txBody>
          <a:bodyPr wrap="square" rtlCol="0">
            <a:spAutoFit/>
          </a:bodyPr>
          <a:lstStyle/>
          <a:p>
            <a:r>
              <a:rPr lang="en-US" dirty="0"/>
              <a:t>William James A</a:t>
            </a:r>
            <a:endParaRPr lang="en-IN" dirty="0"/>
          </a:p>
        </p:txBody>
      </p:sp>
      <p:sp>
        <p:nvSpPr>
          <p:cNvPr id="7" name="Rectangle 6"/>
          <p:cNvSpPr/>
          <p:nvPr/>
        </p:nvSpPr>
        <p:spPr>
          <a:xfrm>
            <a:off x="12814300" y="7708900"/>
            <a:ext cx="1714500" cy="406400"/>
          </a:xfrm>
          <a:prstGeom prst="rect">
            <a:avLst/>
          </a:prstGeom>
          <a:solidFill>
            <a:srgbClr val="0C002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accent4">
                  <a:lumMod val="20000"/>
                  <a:lumOff val="80000"/>
                </a:schemeClr>
              </a:solidFill>
            </a:endParaRPr>
          </a:p>
        </p:txBody>
      </p:sp>
    </p:spTree>
    <p:extLst>
      <p:ext uri="{BB962C8B-B14F-4D97-AF65-F5344CB8AC3E}">
        <p14:creationId xmlns:p14="http://schemas.microsoft.com/office/powerpoint/2010/main" val="24221285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5452" y="812483"/>
            <a:ext cx="12079367" cy="724019"/>
          </a:xfrm>
          <a:prstGeom prst="rect">
            <a:avLst/>
          </a:prstGeom>
          <a:noFill/>
          <a:ln/>
        </p:spPr>
        <p:txBody>
          <a:bodyPr wrap="none" lIns="0" tIns="0" rIns="0" bIns="0" rtlCol="0" anchor="t"/>
          <a:lstStyle/>
          <a:p>
            <a:pPr marL="0" indent="0" algn="l">
              <a:lnSpc>
                <a:spcPts val="5700"/>
              </a:lnSpc>
              <a:buNone/>
            </a:pPr>
            <a:r>
              <a:rPr lang="en-US" sz="4550" b="1" dirty="0">
                <a:solidFill>
                  <a:srgbClr val="F0FCFF"/>
                </a:solidFill>
                <a:latin typeface="Spline Sans Bold" pitchFamily="34" charset="0"/>
                <a:ea typeface="Spline Sans Bold" pitchFamily="34" charset="-122"/>
                <a:cs typeface="Spline Sans Bold" pitchFamily="34" charset="-120"/>
              </a:rPr>
              <a:t>Descriptive Statistics: Summarizing the Data</a:t>
            </a:r>
            <a:endParaRPr lang="en-US" sz="4550" dirty="0"/>
          </a:p>
        </p:txBody>
      </p:sp>
      <p:sp>
        <p:nvSpPr>
          <p:cNvPr id="3" name="Text 1"/>
          <p:cNvSpPr/>
          <p:nvPr/>
        </p:nvSpPr>
        <p:spPr>
          <a:xfrm>
            <a:off x="755452" y="1914168"/>
            <a:ext cx="13119497" cy="604123"/>
          </a:xfrm>
          <a:prstGeom prst="rect">
            <a:avLst/>
          </a:prstGeom>
          <a:noFill/>
          <a:ln/>
        </p:spPr>
        <p:txBody>
          <a:bodyPr wrap="square" lIns="0" tIns="0" rIns="0" bIns="0" rtlCol="0" anchor="t"/>
          <a:lstStyle/>
          <a:p>
            <a:pPr marL="0" indent="0" algn="l">
              <a:lnSpc>
                <a:spcPts val="2350"/>
              </a:lnSpc>
              <a:buNone/>
            </a:pPr>
            <a:r>
              <a:rPr lang="en-US" sz="1450" dirty="0">
                <a:solidFill>
                  <a:srgbClr val="E0E4E6"/>
                </a:solidFill>
                <a:latin typeface="Barlow" pitchFamily="34" charset="0"/>
                <a:ea typeface="Barlow" pitchFamily="34" charset="-122"/>
                <a:cs typeface="Barlow" pitchFamily="34" charset="-120"/>
              </a:rPr>
              <a:t>Descriptive statistics are the first line of defense in understanding any dataset. They provide a concise summary, crucial for initial data exploration and preprocessing before any complex modeling begins.</a:t>
            </a:r>
            <a:endParaRPr lang="en-US" sz="1450" dirty="0"/>
          </a:p>
        </p:txBody>
      </p:sp>
      <p:sp>
        <p:nvSpPr>
          <p:cNvPr id="4" name="Shape 2"/>
          <p:cNvSpPr/>
          <p:nvPr/>
        </p:nvSpPr>
        <p:spPr>
          <a:xfrm>
            <a:off x="755452" y="2991088"/>
            <a:ext cx="6465332" cy="91440"/>
          </a:xfrm>
          <a:prstGeom prst="roundRect">
            <a:avLst>
              <a:gd name="adj" fmla="val 309827"/>
            </a:avLst>
          </a:prstGeom>
          <a:solidFill>
            <a:srgbClr val="16FFBB"/>
          </a:solidFill>
          <a:ln/>
        </p:spPr>
      </p:sp>
      <p:sp>
        <p:nvSpPr>
          <p:cNvPr id="5" name="Shape 3"/>
          <p:cNvSpPr/>
          <p:nvPr/>
        </p:nvSpPr>
        <p:spPr>
          <a:xfrm>
            <a:off x="3704868" y="2730698"/>
            <a:ext cx="566499" cy="566499"/>
          </a:xfrm>
          <a:prstGeom prst="roundRect">
            <a:avLst>
              <a:gd name="adj" fmla="val 161412"/>
            </a:avLst>
          </a:prstGeom>
          <a:solidFill>
            <a:srgbClr val="16FFBB"/>
          </a:solidFill>
          <a:ln/>
        </p:spPr>
      </p:sp>
      <p:pic>
        <p:nvPicPr>
          <p:cNvPr id="6" name="Image 0" descr="preencoded.png"/>
          <p:cNvPicPr>
            <a:picLocks noChangeAspect="1"/>
          </p:cNvPicPr>
          <p:nvPr/>
        </p:nvPicPr>
        <p:blipFill>
          <a:blip r:embed="rId3"/>
          <a:stretch>
            <a:fillRect/>
          </a:stretch>
        </p:blipFill>
        <p:spPr>
          <a:xfrm>
            <a:off x="3874770" y="2872264"/>
            <a:ext cx="226576" cy="283250"/>
          </a:xfrm>
          <a:prstGeom prst="rect">
            <a:avLst/>
          </a:prstGeom>
        </p:spPr>
      </p:pic>
      <p:sp>
        <p:nvSpPr>
          <p:cNvPr id="7" name="Text 4"/>
          <p:cNvSpPr/>
          <p:nvPr/>
        </p:nvSpPr>
        <p:spPr>
          <a:xfrm>
            <a:off x="967145" y="3486031"/>
            <a:ext cx="2098477" cy="262295"/>
          </a:xfrm>
          <a:prstGeom prst="rect">
            <a:avLst/>
          </a:prstGeom>
          <a:noFill/>
          <a:ln/>
        </p:spPr>
        <p:txBody>
          <a:bodyPr wrap="none" lIns="0" tIns="0" rIns="0" bIns="0" rtlCol="0" anchor="t"/>
          <a:lstStyle/>
          <a:p>
            <a:pPr marL="0" indent="0" algn="l">
              <a:lnSpc>
                <a:spcPts val="2050"/>
              </a:lnSpc>
              <a:buNone/>
            </a:pPr>
            <a:r>
              <a:rPr lang="en-US" sz="1650" b="1" dirty="0">
                <a:solidFill>
                  <a:srgbClr val="E0E4E6"/>
                </a:solidFill>
                <a:latin typeface="Spline Sans Bold" pitchFamily="34" charset="0"/>
                <a:ea typeface="Spline Sans Bold" pitchFamily="34" charset="-122"/>
                <a:cs typeface="Spline Sans Bold" pitchFamily="34" charset="-120"/>
              </a:rPr>
              <a:t>Central Tendency</a:t>
            </a:r>
            <a:endParaRPr lang="en-US" sz="1650" dirty="0"/>
          </a:p>
        </p:txBody>
      </p:sp>
      <p:sp>
        <p:nvSpPr>
          <p:cNvPr id="8" name="Text 5"/>
          <p:cNvSpPr/>
          <p:nvPr/>
        </p:nvSpPr>
        <p:spPr>
          <a:xfrm>
            <a:off x="967145" y="3861554"/>
            <a:ext cx="6041946" cy="906185"/>
          </a:xfrm>
          <a:prstGeom prst="rect">
            <a:avLst/>
          </a:prstGeom>
          <a:noFill/>
          <a:ln/>
        </p:spPr>
        <p:txBody>
          <a:bodyPr wrap="square" lIns="0" tIns="0" rIns="0" bIns="0" rtlCol="0" anchor="t"/>
          <a:lstStyle/>
          <a:p>
            <a:pPr marL="0" indent="0" algn="l">
              <a:lnSpc>
                <a:spcPts val="2350"/>
              </a:lnSpc>
              <a:buNone/>
            </a:pPr>
            <a:r>
              <a:rPr lang="en-US" sz="1450" dirty="0">
                <a:solidFill>
                  <a:srgbClr val="E0E4E6"/>
                </a:solidFill>
                <a:latin typeface="Barlow" pitchFamily="34" charset="0"/>
                <a:ea typeface="Barlow" pitchFamily="34" charset="-122"/>
                <a:cs typeface="Barlow" pitchFamily="34" charset="-120"/>
              </a:rPr>
              <a:t>Measures like Mean, Median, and Mode help identify the typical value in your data. For instance, knowing the average house price helps understand a key feature for regression models.</a:t>
            </a:r>
            <a:endParaRPr lang="en-US" sz="1450" dirty="0"/>
          </a:p>
        </p:txBody>
      </p:sp>
      <p:pic>
        <p:nvPicPr>
          <p:cNvPr id="16" name="Image 2" descr="preencoded.png"/>
          <p:cNvPicPr>
            <a:picLocks noChangeAspect="1"/>
          </p:cNvPicPr>
          <p:nvPr/>
        </p:nvPicPr>
        <p:blipFill>
          <a:blip r:embed="rId4"/>
          <a:stretch>
            <a:fillRect/>
          </a:stretch>
        </p:blipFill>
        <p:spPr>
          <a:xfrm>
            <a:off x="3874770" y="5309830"/>
            <a:ext cx="226576" cy="283250"/>
          </a:xfrm>
          <a:prstGeom prst="rect">
            <a:avLst/>
          </a:prstGeom>
        </p:spPr>
      </p:pic>
      <p:sp>
        <p:nvSpPr>
          <p:cNvPr id="24" name="Rectangle 23"/>
          <p:cNvSpPr/>
          <p:nvPr/>
        </p:nvSpPr>
        <p:spPr>
          <a:xfrm>
            <a:off x="12814300" y="7708900"/>
            <a:ext cx="1714500" cy="406400"/>
          </a:xfrm>
          <a:prstGeom prst="rect">
            <a:avLst/>
          </a:prstGeom>
          <a:solidFill>
            <a:srgbClr val="0C002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accent4">
                  <a:lumMod val="20000"/>
                  <a:lumOff val="80000"/>
                </a:schemeClr>
              </a:solidFill>
            </a:endParaRPr>
          </a:p>
        </p:txBody>
      </p:sp>
    </p:spTree>
    <p:extLst>
      <p:ext uri="{BB962C8B-B14F-4D97-AF65-F5344CB8AC3E}">
        <p14:creationId xmlns:p14="http://schemas.microsoft.com/office/powerpoint/2010/main" val="165276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5452" y="812483"/>
            <a:ext cx="12079367" cy="724019"/>
          </a:xfrm>
          <a:prstGeom prst="rect">
            <a:avLst/>
          </a:prstGeom>
          <a:noFill/>
          <a:ln/>
        </p:spPr>
        <p:txBody>
          <a:bodyPr wrap="none" lIns="0" tIns="0" rIns="0" bIns="0" rtlCol="0" anchor="t"/>
          <a:lstStyle/>
          <a:p>
            <a:pPr marL="0" indent="0" algn="l">
              <a:lnSpc>
                <a:spcPts val="5700"/>
              </a:lnSpc>
              <a:buNone/>
            </a:pPr>
            <a:r>
              <a:rPr lang="en-US" sz="4550" b="1" dirty="0">
                <a:solidFill>
                  <a:srgbClr val="F0FCFF"/>
                </a:solidFill>
                <a:latin typeface="Spline Sans Bold" pitchFamily="34" charset="0"/>
                <a:ea typeface="Spline Sans Bold" pitchFamily="34" charset="-122"/>
                <a:cs typeface="Spline Sans Bold" pitchFamily="34" charset="-120"/>
              </a:rPr>
              <a:t>Descriptive Statistics: Summarizing the Data</a:t>
            </a:r>
            <a:endParaRPr lang="en-US" sz="4550" dirty="0"/>
          </a:p>
        </p:txBody>
      </p:sp>
      <p:sp>
        <p:nvSpPr>
          <p:cNvPr id="3" name="Text 1"/>
          <p:cNvSpPr/>
          <p:nvPr/>
        </p:nvSpPr>
        <p:spPr>
          <a:xfrm>
            <a:off x="755452" y="1914168"/>
            <a:ext cx="13119497" cy="604123"/>
          </a:xfrm>
          <a:prstGeom prst="rect">
            <a:avLst/>
          </a:prstGeom>
          <a:noFill/>
          <a:ln/>
        </p:spPr>
        <p:txBody>
          <a:bodyPr wrap="square" lIns="0" tIns="0" rIns="0" bIns="0" rtlCol="0" anchor="t"/>
          <a:lstStyle/>
          <a:p>
            <a:pPr marL="0" indent="0" algn="l">
              <a:lnSpc>
                <a:spcPts val="2350"/>
              </a:lnSpc>
              <a:buNone/>
            </a:pPr>
            <a:r>
              <a:rPr lang="en-US" sz="1450" dirty="0">
                <a:solidFill>
                  <a:srgbClr val="E0E4E6"/>
                </a:solidFill>
                <a:latin typeface="Barlow" pitchFamily="34" charset="0"/>
                <a:ea typeface="Barlow" pitchFamily="34" charset="-122"/>
                <a:cs typeface="Barlow" pitchFamily="34" charset="-120"/>
              </a:rPr>
              <a:t>Descriptive statistics are the first line of defense in understanding any dataset. They provide a concise summary, crucial for initial data exploration and preprocessing before any complex modeling begins.</a:t>
            </a:r>
            <a:endParaRPr lang="en-US" sz="1450" dirty="0"/>
          </a:p>
        </p:txBody>
      </p:sp>
      <p:sp>
        <p:nvSpPr>
          <p:cNvPr id="4" name="Shape 2"/>
          <p:cNvSpPr/>
          <p:nvPr/>
        </p:nvSpPr>
        <p:spPr>
          <a:xfrm>
            <a:off x="755452" y="2991088"/>
            <a:ext cx="6465332" cy="91440"/>
          </a:xfrm>
          <a:prstGeom prst="roundRect">
            <a:avLst>
              <a:gd name="adj" fmla="val 309827"/>
            </a:avLst>
          </a:prstGeom>
          <a:solidFill>
            <a:srgbClr val="16FFBB"/>
          </a:solidFill>
          <a:ln/>
        </p:spPr>
      </p:sp>
      <p:sp>
        <p:nvSpPr>
          <p:cNvPr id="5" name="Shape 3"/>
          <p:cNvSpPr/>
          <p:nvPr/>
        </p:nvSpPr>
        <p:spPr>
          <a:xfrm>
            <a:off x="3704868" y="2730698"/>
            <a:ext cx="566499" cy="566499"/>
          </a:xfrm>
          <a:prstGeom prst="roundRect">
            <a:avLst>
              <a:gd name="adj" fmla="val 161412"/>
            </a:avLst>
          </a:prstGeom>
          <a:solidFill>
            <a:srgbClr val="16FFBB"/>
          </a:solidFill>
          <a:ln/>
        </p:spPr>
      </p:sp>
      <p:pic>
        <p:nvPicPr>
          <p:cNvPr id="6" name="Image 0" descr="preencoded.png"/>
          <p:cNvPicPr>
            <a:picLocks noChangeAspect="1"/>
          </p:cNvPicPr>
          <p:nvPr/>
        </p:nvPicPr>
        <p:blipFill>
          <a:blip r:embed="rId3"/>
          <a:stretch>
            <a:fillRect/>
          </a:stretch>
        </p:blipFill>
        <p:spPr>
          <a:xfrm>
            <a:off x="3874770" y="2872264"/>
            <a:ext cx="226576" cy="283250"/>
          </a:xfrm>
          <a:prstGeom prst="rect">
            <a:avLst/>
          </a:prstGeom>
        </p:spPr>
      </p:pic>
      <p:sp>
        <p:nvSpPr>
          <p:cNvPr id="7" name="Text 4"/>
          <p:cNvSpPr/>
          <p:nvPr/>
        </p:nvSpPr>
        <p:spPr>
          <a:xfrm>
            <a:off x="967145" y="3486031"/>
            <a:ext cx="2098477" cy="262295"/>
          </a:xfrm>
          <a:prstGeom prst="rect">
            <a:avLst/>
          </a:prstGeom>
          <a:noFill/>
          <a:ln/>
        </p:spPr>
        <p:txBody>
          <a:bodyPr wrap="none" lIns="0" tIns="0" rIns="0" bIns="0" rtlCol="0" anchor="t"/>
          <a:lstStyle/>
          <a:p>
            <a:pPr marL="0" indent="0" algn="l">
              <a:lnSpc>
                <a:spcPts val="2050"/>
              </a:lnSpc>
              <a:buNone/>
            </a:pPr>
            <a:r>
              <a:rPr lang="en-US" sz="1650" b="1" dirty="0">
                <a:solidFill>
                  <a:srgbClr val="E0E4E6"/>
                </a:solidFill>
                <a:latin typeface="Spline Sans Bold" pitchFamily="34" charset="0"/>
                <a:ea typeface="Spline Sans Bold" pitchFamily="34" charset="-122"/>
                <a:cs typeface="Spline Sans Bold" pitchFamily="34" charset="-120"/>
              </a:rPr>
              <a:t>Central Tendency</a:t>
            </a:r>
            <a:endParaRPr lang="en-US" sz="1650" dirty="0"/>
          </a:p>
        </p:txBody>
      </p:sp>
      <p:sp>
        <p:nvSpPr>
          <p:cNvPr id="8" name="Text 5"/>
          <p:cNvSpPr/>
          <p:nvPr/>
        </p:nvSpPr>
        <p:spPr>
          <a:xfrm>
            <a:off x="967145" y="3861554"/>
            <a:ext cx="6041946" cy="906185"/>
          </a:xfrm>
          <a:prstGeom prst="rect">
            <a:avLst/>
          </a:prstGeom>
          <a:noFill/>
          <a:ln/>
        </p:spPr>
        <p:txBody>
          <a:bodyPr wrap="square" lIns="0" tIns="0" rIns="0" bIns="0" rtlCol="0" anchor="t"/>
          <a:lstStyle/>
          <a:p>
            <a:pPr marL="0" indent="0" algn="l">
              <a:lnSpc>
                <a:spcPts val="2350"/>
              </a:lnSpc>
              <a:buNone/>
            </a:pPr>
            <a:r>
              <a:rPr lang="en-US" sz="1450" dirty="0">
                <a:solidFill>
                  <a:srgbClr val="E0E4E6"/>
                </a:solidFill>
                <a:latin typeface="Barlow" pitchFamily="34" charset="0"/>
                <a:ea typeface="Barlow" pitchFamily="34" charset="-122"/>
                <a:cs typeface="Barlow" pitchFamily="34" charset="-120"/>
              </a:rPr>
              <a:t>Measures like Mean, Median, and Mode help identify the typical value in your data. For instance, knowing the average house price helps understand a key feature for regression models.</a:t>
            </a:r>
            <a:endParaRPr lang="en-US" sz="1450" dirty="0"/>
          </a:p>
        </p:txBody>
      </p:sp>
      <p:sp>
        <p:nvSpPr>
          <p:cNvPr id="9" name="Shape 6"/>
          <p:cNvSpPr/>
          <p:nvPr/>
        </p:nvSpPr>
        <p:spPr>
          <a:xfrm>
            <a:off x="7409617" y="2991088"/>
            <a:ext cx="6465332" cy="91440"/>
          </a:xfrm>
          <a:prstGeom prst="roundRect">
            <a:avLst>
              <a:gd name="adj" fmla="val 309827"/>
            </a:avLst>
          </a:prstGeom>
          <a:solidFill>
            <a:srgbClr val="29DDDA"/>
          </a:solidFill>
          <a:ln/>
        </p:spPr>
      </p:sp>
      <p:sp>
        <p:nvSpPr>
          <p:cNvPr id="10" name="Shape 7"/>
          <p:cNvSpPr/>
          <p:nvPr/>
        </p:nvSpPr>
        <p:spPr>
          <a:xfrm>
            <a:off x="10359033" y="2730698"/>
            <a:ext cx="566499" cy="566499"/>
          </a:xfrm>
          <a:prstGeom prst="roundRect">
            <a:avLst>
              <a:gd name="adj" fmla="val 161412"/>
            </a:avLst>
          </a:prstGeom>
          <a:solidFill>
            <a:srgbClr val="29DDDA"/>
          </a:solidFill>
          <a:ln/>
        </p:spPr>
      </p:sp>
      <p:pic>
        <p:nvPicPr>
          <p:cNvPr id="11" name="Image 1" descr="preencoded.png"/>
          <p:cNvPicPr>
            <a:picLocks noChangeAspect="1"/>
          </p:cNvPicPr>
          <p:nvPr/>
        </p:nvPicPr>
        <p:blipFill>
          <a:blip r:embed="rId4"/>
          <a:stretch>
            <a:fillRect/>
          </a:stretch>
        </p:blipFill>
        <p:spPr>
          <a:xfrm>
            <a:off x="10528935" y="2872264"/>
            <a:ext cx="226576" cy="283250"/>
          </a:xfrm>
          <a:prstGeom prst="rect">
            <a:avLst/>
          </a:prstGeom>
        </p:spPr>
      </p:pic>
      <p:sp>
        <p:nvSpPr>
          <p:cNvPr id="12" name="Text 8"/>
          <p:cNvSpPr/>
          <p:nvPr/>
        </p:nvSpPr>
        <p:spPr>
          <a:xfrm>
            <a:off x="7621310" y="3486031"/>
            <a:ext cx="2098477" cy="262295"/>
          </a:xfrm>
          <a:prstGeom prst="rect">
            <a:avLst/>
          </a:prstGeom>
          <a:noFill/>
          <a:ln/>
        </p:spPr>
        <p:txBody>
          <a:bodyPr wrap="none" lIns="0" tIns="0" rIns="0" bIns="0" rtlCol="0" anchor="t"/>
          <a:lstStyle/>
          <a:p>
            <a:pPr marL="0" indent="0" algn="l">
              <a:lnSpc>
                <a:spcPts val="2050"/>
              </a:lnSpc>
              <a:buNone/>
            </a:pPr>
            <a:r>
              <a:rPr lang="en-US" sz="1650" b="1" dirty="0">
                <a:solidFill>
                  <a:srgbClr val="E0E4E6"/>
                </a:solidFill>
                <a:latin typeface="Spline Sans Bold" pitchFamily="34" charset="0"/>
                <a:ea typeface="Spline Sans Bold" pitchFamily="34" charset="-122"/>
                <a:cs typeface="Spline Sans Bold" pitchFamily="34" charset="-120"/>
              </a:rPr>
              <a:t>Variability</a:t>
            </a:r>
            <a:endParaRPr lang="en-US" sz="1650" dirty="0"/>
          </a:p>
        </p:txBody>
      </p:sp>
      <p:sp>
        <p:nvSpPr>
          <p:cNvPr id="13" name="Text 9"/>
          <p:cNvSpPr/>
          <p:nvPr/>
        </p:nvSpPr>
        <p:spPr>
          <a:xfrm>
            <a:off x="7621310" y="3861554"/>
            <a:ext cx="6041946" cy="906185"/>
          </a:xfrm>
          <a:prstGeom prst="rect">
            <a:avLst/>
          </a:prstGeom>
          <a:noFill/>
          <a:ln/>
        </p:spPr>
        <p:txBody>
          <a:bodyPr wrap="square" lIns="0" tIns="0" rIns="0" bIns="0" rtlCol="0" anchor="t"/>
          <a:lstStyle/>
          <a:p>
            <a:pPr marL="0" indent="0" algn="l">
              <a:lnSpc>
                <a:spcPts val="2350"/>
              </a:lnSpc>
              <a:buNone/>
            </a:pPr>
            <a:r>
              <a:rPr lang="en-US" sz="1450" dirty="0">
                <a:solidFill>
                  <a:srgbClr val="E0E4E6"/>
                </a:solidFill>
                <a:latin typeface="Barlow" pitchFamily="34" charset="0"/>
                <a:ea typeface="Barlow" pitchFamily="34" charset="-122"/>
                <a:cs typeface="Barlow" pitchFamily="34" charset="-120"/>
              </a:rPr>
              <a:t>Standard Deviation, Variance, and Range quantify the spread or dispersion of data points. Understanding the spread of customer ages, for example, reveals demographic diversity.</a:t>
            </a:r>
            <a:endParaRPr lang="en-US" sz="1450" dirty="0"/>
          </a:p>
        </p:txBody>
      </p:sp>
      <p:sp>
        <p:nvSpPr>
          <p:cNvPr id="24" name="Rectangle 23"/>
          <p:cNvSpPr/>
          <p:nvPr/>
        </p:nvSpPr>
        <p:spPr>
          <a:xfrm>
            <a:off x="12814300" y="7708900"/>
            <a:ext cx="1714500" cy="406400"/>
          </a:xfrm>
          <a:prstGeom prst="rect">
            <a:avLst/>
          </a:prstGeom>
          <a:solidFill>
            <a:srgbClr val="0C002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accent4">
                  <a:lumMod val="20000"/>
                  <a:lumOff val="80000"/>
                </a:schemeClr>
              </a:solidFill>
            </a:endParaRPr>
          </a:p>
        </p:txBody>
      </p:sp>
    </p:spTree>
    <p:extLst>
      <p:ext uri="{BB962C8B-B14F-4D97-AF65-F5344CB8AC3E}">
        <p14:creationId xmlns:p14="http://schemas.microsoft.com/office/powerpoint/2010/main" val="20135268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5452" y="812483"/>
            <a:ext cx="12079367" cy="724019"/>
          </a:xfrm>
          <a:prstGeom prst="rect">
            <a:avLst/>
          </a:prstGeom>
          <a:noFill/>
          <a:ln/>
        </p:spPr>
        <p:txBody>
          <a:bodyPr wrap="none" lIns="0" tIns="0" rIns="0" bIns="0" rtlCol="0" anchor="t"/>
          <a:lstStyle/>
          <a:p>
            <a:pPr marL="0" indent="0" algn="l">
              <a:lnSpc>
                <a:spcPts val="5700"/>
              </a:lnSpc>
              <a:buNone/>
            </a:pPr>
            <a:r>
              <a:rPr lang="en-US" sz="4550" b="1" dirty="0">
                <a:solidFill>
                  <a:srgbClr val="F0FCFF"/>
                </a:solidFill>
                <a:latin typeface="Spline Sans Bold" pitchFamily="34" charset="0"/>
                <a:ea typeface="Spline Sans Bold" pitchFamily="34" charset="-122"/>
                <a:cs typeface="Spline Sans Bold" pitchFamily="34" charset="-120"/>
              </a:rPr>
              <a:t>Descriptive Statistics: Summarizing the Data</a:t>
            </a:r>
            <a:endParaRPr lang="en-US" sz="4550" dirty="0"/>
          </a:p>
        </p:txBody>
      </p:sp>
      <p:sp>
        <p:nvSpPr>
          <p:cNvPr id="3" name="Text 1"/>
          <p:cNvSpPr/>
          <p:nvPr/>
        </p:nvSpPr>
        <p:spPr>
          <a:xfrm>
            <a:off x="755452" y="1914168"/>
            <a:ext cx="13119497" cy="604123"/>
          </a:xfrm>
          <a:prstGeom prst="rect">
            <a:avLst/>
          </a:prstGeom>
          <a:noFill/>
          <a:ln/>
        </p:spPr>
        <p:txBody>
          <a:bodyPr wrap="square" lIns="0" tIns="0" rIns="0" bIns="0" rtlCol="0" anchor="t"/>
          <a:lstStyle/>
          <a:p>
            <a:pPr marL="0" indent="0" algn="l">
              <a:lnSpc>
                <a:spcPts val="2350"/>
              </a:lnSpc>
              <a:buNone/>
            </a:pPr>
            <a:r>
              <a:rPr lang="en-US" sz="1450" dirty="0">
                <a:solidFill>
                  <a:srgbClr val="E0E4E6"/>
                </a:solidFill>
                <a:latin typeface="Barlow" pitchFamily="34" charset="0"/>
                <a:ea typeface="Barlow" pitchFamily="34" charset="-122"/>
                <a:cs typeface="Barlow" pitchFamily="34" charset="-120"/>
              </a:rPr>
              <a:t>Descriptive statistics are the first line of defense in understanding any dataset. They provide a concise summary, crucial for initial data exploration and preprocessing before any complex modeling begins.</a:t>
            </a:r>
            <a:endParaRPr lang="en-US" sz="1450" dirty="0"/>
          </a:p>
        </p:txBody>
      </p:sp>
      <p:sp>
        <p:nvSpPr>
          <p:cNvPr id="4" name="Shape 2"/>
          <p:cNvSpPr/>
          <p:nvPr/>
        </p:nvSpPr>
        <p:spPr>
          <a:xfrm>
            <a:off x="755452" y="2991088"/>
            <a:ext cx="6465332" cy="91440"/>
          </a:xfrm>
          <a:prstGeom prst="roundRect">
            <a:avLst>
              <a:gd name="adj" fmla="val 309827"/>
            </a:avLst>
          </a:prstGeom>
          <a:solidFill>
            <a:srgbClr val="16FFBB"/>
          </a:solidFill>
          <a:ln/>
        </p:spPr>
      </p:sp>
      <p:sp>
        <p:nvSpPr>
          <p:cNvPr id="5" name="Shape 3"/>
          <p:cNvSpPr/>
          <p:nvPr/>
        </p:nvSpPr>
        <p:spPr>
          <a:xfrm>
            <a:off x="3704868" y="2730698"/>
            <a:ext cx="566499" cy="566499"/>
          </a:xfrm>
          <a:prstGeom prst="roundRect">
            <a:avLst>
              <a:gd name="adj" fmla="val 161412"/>
            </a:avLst>
          </a:prstGeom>
          <a:solidFill>
            <a:srgbClr val="16FFBB"/>
          </a:solidFill>
          <a:ln/>
        </p:spPr>
      </p:sp>
      <p:pic>
        <p:nvPicPr>
          <p:cNvPr id="6" name="Image 0" descr="preencoded.png"/>
          <p:cNvPicPr>
            <a:picLocks noChangeAspect="1"/>
          </p:cNvPicPr>
          <p:nvPr/>
        </p:nvPicPr>
        <p:blipFill>
          <a:blip r:embed="rId3"/>
          <a:stretch>
            <a:fillRect/>
          </a:stretch>
        </p:blipFill>
        <p:spPr>
          <a:xfrm>
            <a:off x="3874770" y="2872264"/>
            <a:ext cx="226576" cy="283250"/>
          </a:xfrm>
          <a:prstGeom prst="rect">
            <a:avLst/>
          </a:prstGeom>
        </p:spPr>
      </p:pic>
      <p:sp>
        <p:nvSpPr>
          <p:cNvPr id="7" name="Text 4"/>
          <p:cNvSpPr/>
          <p:nvPr/>
        </p:nvSpPr>
        <p:spPr>
          <a:xfrm>
            <a:off x="967145" y="3486031"/>
            <a:ext cx="2098477" cy="262295"/>
          </a:xfrm>
          <a:prstGeom prst="rect">
            <a:avLst/>
          </a:prstGeom>
          <a:noFill/>
          <a:ln/>
        </p:spPr>
        <p:txBody>
          <a:bodyPr wrap="none" lIns="0" tIns="0" rIns="0" bIns="0" rtlCol="0" anchor="t"/>
          <a:lstStyle/>
          <a:p>
            <a:pPr marL="0" indent="0" algn="l">
              <a:lnSpc>
                <a:spcPts val="2050"/>
              </a:lnSpc>
              <a:buNone/>
            </a:pPr>
            <a:r>
              <a:rPr lang="en-US" sz="1650" b="1" dirty="0">
                <a:solidFill>
                  <a:srgbClr val="E0E4E6"/>
                </a:solidFill>
                <a:latin typeface="Spline Sans Bold" pitchFamily="34" charset="0"/>
                <a:ea typeface="Spline Sans Bold" pitchFamily="34" charset="-122"/>
                <a:cs typeface="Spline Sans Bold" pitchFamily="34" charset="-120"/>
              </a:rPr>
              <a:t>Central Tendency</a:t>
            </a:r>
            <a:endParaRPr lang="en-US" sz="1650" dirty="0"/>
          </a:p>
        </p:txBody>
      </p:sp>
      <p:sp>
        <p:nvSpPr>
          <p:cNvPr id="8" name="Text 5"/>
          <p:cNvSpPr/>
          <p:nvPr/>
        </p:nvSpPr>
        <p:spPr>
          <a:xfrm>
            <a:off x="967145" y="3861554"/>
            <a:ext cx="6041946" cy="906185"/>
          </a:xfrm>
          <a:prstGeom prst="rect">
            <a:avLst/>
          </a:prstGeom>
          <a:noFill/>
          <a:ln/>
        </p:spPr>
        <p:txBody>
          <a:bodyPr wrap="square" lIns="0" tIns="0" rIns="0" bIns="0" rtlCol="0" anchor="t"/>
          <a:lstStyle/>
          <a:p>
            <a:pPr marL="0" indent="0" algn="l">
              <a:lnSpc>
                <a:spcPts val="2350"/>
              </a:lnSpc>
              <a:buNone/>
            </a:pPr>
            <a:r>
              <a:rPr lang="en-US" sz="1450" dirty="0">
                <a:solidFill>
                  <a:srgbClr val="E0E4E6"/>
                </a:solidFill>
                <a:latin typeface="Barlow" pitchFamily="34" charset="0"/>
                <a:ea typeface="Barlow" pitchFamily="34" charset="-122"/>
                <a:cs typeface="Barlow" pitchFamily="34" charset="-120"/>
              </a:rPr>
              <a:t>Measures like Mean, Median, and Mode help identify the typical value in your data. For instance, knowing the average house price helps understand a key feature for regression models.</a:t>
            </a:r>
            <a:endParaRPr lang="en-US" sz="1450" dirty="0"/>
          </a:p>
        </p:txBody>
      </p:sp>
      <p:sp>
        <p:nvSpPr>
          <p:cNvPr id="9" name="Shape 6"/>
          <p:cNvSpPr/>
          <p:nvPr/>
        </p:nvSpPr>
        <p:spPr>
          <a:xfrm>
            <a:off x="7409617" y="2991088"/>
            <a:ext cx="6465332" cy="91440"/>
          </a:xfrm>
          <a:prstGeom prst="roundRect">
            <a:avLst>
              <a:gd name="adj" fmla="val 309827"/>
            </a:avLst>
          </a:prstGeom>
          <a:solidFill>
            <a:srgbClr val="29DDDA"/>
          </a:solidFill>
          <a:ln/>
        </p:spPr>
      </p:sp>
      <p:sp>
        <p:nvSpPr>
          <p:cNvPr id="10" name="Shape 7"/>
          <p:cNvSpPr/>
          <p:nvPr/>
        </p:nvSpPr>
        <p:spPr>
          <a:xfrm>
            <a:off x="10359033" y="2730698"/>
            <a:ext cx="566499" cy="566499"/>
          </a:xfrm>
          <a:prstGeom prst="roundRect">
            <a:avLst>
              <a:gd name="adj" fmla="val 161412"/>
            </a:avLst>
          </a:prstGeom>
          <a:solidFill>
            <a:srgbClr val="29DDDA"/>
          </a:solidFill>
          <a:ln/>
        </p:spPr>
      </p:sp>
      <p:pic>
        <p:nvPicPr>
          <p:cNvPr id="11" name="Image 1" descr="preencoded.png"/>
          <p:cNvPicPr>
            <a:picLocks noChangeAspect="1"/>
          </p:cNvPicPr>
          <p:nvPr/>
        </p:nvPicPr>
        <p:blipFill>
          <a:blip r:embed="rId4"/>
          <a:stretch>
            <a:fillRect/>
          </a:stretch>
        </p:blipFill>
        <p:spPr>
          <a:xfrm>
            <a:off x="10528935" y="2872264"/>
            <a:ext cx="226576" cy="283250"/>
          </a:xfrm>
          <a:prstGeom prst="rect">
            <a:avLst/>
          </a:prstGeom>
        </p:spPr>
      </p:pic>
      <p:sp>
        <p:nvSpPr>
          <p:cNvPr id="12" name="Text 8"/>
          <p:cNvSpPr/>
          <p:nvPr/>
        </p:nvSpPr>
        <p:spPr>
          <a:xfrm>
            <a:off x="7621310" y="3486031"/>
            <a:ext cx="2098477" cy="262295"/>
          </a:xfrm>
          <a:prstGeom prst="rect">
            <a:avLst/>
          </a:prstGeom>
          <a:noFill/>
          <a:ln/>
        </p:spPr>
        <p:txBody>
          <a:bodyPr wrap="none" lIns="0" tIns="0" rIns="0" bIns="0" rtlCol="0" anchor="t"/>
          <a:lstStyle/>
          <a:p>
            <a:pPr marL="0" indent="0" algn="l">
              <a:lnSpc>
                <a:spcPts val="2050"/>
              </a:lnSpc>
              <a:buNone/>
            </a:pPr>
            <a:r>
              <a:rPr lang="en-US" sz="1650" b="1" dirty="0">
                <a:solidFill>
                  <a:srgbClr val="E0E4E6"/>
                </a:solidFill>
                <a:latin typeface="Spline Sans Bold" pitchFamily="34" charset="0"/>
                <a:ea typeface="Spline Sans Bold" pitchFamily="34" charset="-122"/>
                <a:cs typeface="Spline Sans Bold" pitchFamily="34" charset="-120"/>
              </a:rPr>
              <a:t>Variability</a:t>
            </a:r>
            <a:endParaRPr lang="en-US" sz="1650" dirty="0"/>
          </a:p>
        </p:txBody>
      </p:sp>
      <p:sp>
        <p:nvSpPr>
          <p:cNvPr id="13" name="Text 9"/>
          <p:cNvSpPr/>
          <p:nvPr/>
        </p:nvSpPr>
        <p:spPr>
          <a:xfrm>
            <a:off x="7621310" y="3861554"/>
            <a:ext cx="6041946" cy="906185"/>
          </a:xfrm>
          <a:prstGeom prst="rect">
            <a:avLst/>
          </a:prstGeom>
          <a:noFill/>
          <a:ln/>
        </p:spPr>
        <p:txBody>
          <a:bodyPr wrap="square" lIns="0" tIns="0" rIns="0" bIns="0" rtlCol="0" anchor="t"/>
          <a:lstStyle/>
          <a:p>
            <a:pPr marL="0" indent="0" algn="l">
              <a:lnSpc>
                <a:spcPts val="2350"/>
              </a:lnSpc>
              <a:buNone/>
            </a:pPr>
            <a:r>
              <a:rPr lang="en-US" sz="1450" dirty="0">
                <a:solidFill>
                  <a:srgbClr val="E0E4E6"/>
                </a:solidFill>
                <a:latin typeface="Barlow" pitchFamily="34" charset="0"/>
                <a:ea typeface="Barlow" pitchFamily="34" charset="-122"/>
                <a:cs typeface="Barlow" pitchFamily="34" charset="-120"/>
              </a:rPr>
              <a:t>Standard Deviation, Variance, and Range quantify the spread or dispersion of data points. Understanding the spread of customer ages, for example, reveals demographic diversity.</a:t>
            </a:r>
            <a:endParaRPr lang="en-US" sz="1450" dirty="0"/>
          </a:p>
        </p:txBody>
      </p:sp>
      <p:sp>
        <p:nvSpPr>
          <p:cNvPr id="14" name="Shape 10"/>
          <p:cNvSpPr/>
          <p:nvPr/>
        </p:nvSpPr>
        <p:spPr>
          <a:xfrm>
            <a:off x="755452" y="5428655"/>
            <a:ext cx="6465332" cy="91440"/>
          </a:xfrm>
          <a:prstGeom prst="roundRect">
            <a:avLst>
              <a:gd name="adj" fmla="val 309827"/>
            </a:avLst>
          </a:prstGeom>
          <a:solidFill>
            <a:srgbClr val="37A7E7"/>
          </a:solidFill>
          <a:ln/>
        </p:spPr>
      </p:sp>
      <p:sp>
        <p:nvSpPr>
          <p:cNvPr id="15" name="Shape 11"/>
          <p:cNvSpPr/>
          <p:nvPr/>
        </p:nvSpPr>
        <p:spPr>
          <a:xfrm>
            <a:off x="3704868" y="5168265"/>
            <a:ext cx="566499" cy="566499"/>
          </a:xfrm>
          <a:prstGeom prst="roundRect">
            <a:avLst>
              <a:gd name="adj" fmla="val 161412"/>
            </a:avLst>
          </a:prstGeom>
          <a:solidFill>
            <a:srgbClr val="37A7E7"/>
          </a:solidFill>
          <a:ln/>
        </p:spPr>
      </p:sp>
      <p:pic>
        <p:nvPicPr>
          <p:cNvPr id="16" name="Image 2" descr="preencoded.png"/>
          <p:cNvPicPr>
            <a:picLocks noChangeAspect="1"/>
          </p:cNvPicPr>
          <p:nvPr/>
        </p:nvPicPr>
        <p:blipFill>
          <a:blip r:embed="rId5"/>
          <a:stretch>
            <a:fillRect/>
          </a:stretch>
        </p:blipFill>
        <p:spPr>
          <a:xfrm>
            <a:off x="3874770" y="5309830"/>
            <a:ext cx="226576" cy="283250"/>
          </a:xfrm>
          <a:prstGeom prst="rect">
            <a:avLst/>
          </a:prstGeom>
        </p:spPr>
      </p:pic>
      <p:sp>
        <p:nvSpPr>
          <p:cNvPr id="17" name="Text 12"/>
          <p:cNvSpPr/>
          <p:nvPr/>
        </p:nvSpPr>
        <p:spPr>
          <a:xfrm>
            <a:off x="967145" y="5923598"/>
            <a:ext cx="2098477" cy="262295"/>
          </a:xfrm>
          <a:prstGeom prst="rect">
            <a:avLst/>
          </a:prstGeom>
          <a:noFill/>
          <a:ln/>
        </p:spPr>
        <p:txBody>
          <a:bodyPr wrap="none" lIns="0" tIns="0" rIns="0" bIns="0" rtlCol="0" anchor="t"/>
          <a:lstStyle/>
          <a:p>
            <a:pPr marL="0" indent="0" algn="l">
              <a:lnSpc>
                <a:spcPts val="2050"/>
              </a:lnSpc>
              <a:buNone/>
            </a:pPr>
            <a:r>
              <a:rPr lang="en-US" sz="1650" b="1" dirty="0">
                <a:solidFill>
                  <a:srgbClr val="E0E4E6"/>
                </a:solidFill>
                <a:latin typeface="Spline Sans Bold" pitchFamily="34" charset="0"/>
                <a:ea typeface="Spline Sans Bold" pitchFamily="34" charset="-122"/>
                <a:cs typeface="Spline Sans Bold" pitchFamily="34" charset="-120"/>
              </a:rPr>
              <a:t>Distribution</a:t>
            </a:r>
            <a:endParaRPr lang="en-US" sz="1650" dirty="0"/>
          </a:p>
        </p:txBody>
      </p:sp>
      <p:sp>
        <p:nvSpPr>
          <p:cNvPr id="18" name="Text 13"/>
          <p:cNvSpPr/>
          <p:nvPr/>
        </p:nvSpPr>
        <p:spPr>
          <a:xfrm>
            <a:off x="967145" y="6299121"/>
            <a:ext cx="6041946" cy="906185"/>
          </a:xfrm>
          <a:prstGeom prst="rect">
            <a:avLst/>
          </a:prstGeom>
          <a:noFill/>
          <a:ln/>
        </p:spPr>
        <p:txBody>
          <a:bodyPr wrap="square" lIns="0" tIns="0" rIns="0" bIns="0" rtlCol="0" anchor="t"/>
          <a:lstStyle/>
          <a:p>
            <a:pPr marL="0" indent="0" algn="l">
              <a:lnSpc>
                <a:spcPts val="2350"/>
              </a:lnSpc>
              <a:buNone/>
            </a:pPr>
            <a:r>
              <a:rPr lang="en-US" sz="1450" dirty="0">
                <a:solidFill>
                  <a:srgbClr val="E0E4E6"/>
                </a:solidFill>
                <a:latin typeface="Barlow" pitchFamily="34" charset="0"/>
                <a:ea typeface="Barlow" pitchFamily="34" charset="-122"/>
                <a:cs typeface="Barlow" pitchFamily="34" charset="-120"/>
              </a:rPr>
              <a:t>Skewness and Kurtosis describe the shape of the data distribution, helping to identify imbalances or unusual patterns, such as imbalanced classes in a classification task.</a:t>
            </a:r>
            <a:endParaRPr lang="en-US" sz="1450" dirty="0"/>
          </a:p>
        </p:txBody>
      </p:sp>
      <p:sp>
        <p:nvSpPr>
          <p:cNvPr id="24" name="Rectangle 23"/>
          <p:cNvSpPr/>
          <p:nvPr/>
        </p:nvSpPr>
        <p:spPr>
          <a:xfrm>
            <a:off x="12814300" y="7708900"/>
            <a:ext cx="1714500" cy="406400"/>
          </a:xfrm>
          <a:prstGeom prst="rect">
            <a:avLst/>
          </a:prstGeom>
          <a:solidFill>
            <a:srgbClr val="0C002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accent4">
                  <a:lumMod val="20000"/>
                  <a:lumOff val="80000"/>
                </a:schemeClr>
              </a:solidFill>
            </a:endParaRPr>
          </a:p>
        </p:txBody>
      </p:sp>
    </p:spTree>
    <p:extLst>
      <p:ext uri="{BB962C8B-B14F-4D97-AF65-F5344CB8AC3E}">
        <p14:creationId xmlns:p14="http://schemas.microsoft.com/office/powerpoint/2010/main" val="22904494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5452" y="812483"/>
            <a:ext cx="12079367" cy="724019"/>
          </a:xfrm>
          <a:prstGeom prst="rect">
            <a:avLst/>
          </a:prstGeom>
          <a:noFill/>
          <a:ln/>
        </p:spPr>
        <p:txBody>
          <a:bodyPr wrap="none" lIns="0" tIns="0" rIns="0" bIns="0" rtlCol="0" anchor="t"/>
          <a:lstStyle/>
          <a:p>
            <a:pPr marL="0" indent="0" algn="l">
              <a:lnSpc>
                <a:spcPts val="5700"/>
              </a:lnSpc>
              <a:buNone/>
            </a:pPr>
            <a:r>
              <a:rPr lang="en-US" sz="4550" b="1" dirty="0">
                <a:solidFill>
                  <a:srgbClr val="F0FCFF"/>
                </a:solidFill>
                <a:latin typeface="Spline Sans Bold" pitchFamily="34" charset="0"/>
                <a:ea typeface="Spline Sans Bold" pitchFamily="34" charset="-122"/>
                <a:cs typeface="Spline Sans Bold" pitchFamily="34" charset="-120"/>
              </a:rPr>
              <a:t>Descriptive Statistics: Summarizing the Data</a:t>
            </a:r>
            <a:endParaRPr lang="en-US" sz="4550" dirty="0"/>
          </a:p>
        </p:txBody>
      </p:sp>
      <p:sp>
        <p:nvSpPr>
          <p:cNvPr id="3" name="Text 1"/>
          <p:cNvSpPr/>
          <p:nvPr/>
        </p:nvSpPr>
        <p:spPr>
          <a:xfrm>
            <a:off x="755452" y="1914168"/>
            <a:ext cx="13119497" cy="604123"/>
          </a:xfrm>
          <a:prstGeom prst="rect">
            <a:avLst/>
          </a:prstGeom>
          <a:noFill/>
          <a:ln/>
        </p:spPr>
        <p:txBody>
          <a:bodyPr wrap="square" lIns="0" tIns="0" rIns="0" bIns="0" rtlCol="0" anchor="t"/>
          <a:lstStyle/>
          <a:p>
            <a:pPr marL="0" indent="0" algn="l">
              <a:lnSpc>
                <a:spcPts val="2350"/>
              </a:lnSpc>
              <a:buNone/>
            </a:pPr>
            <a:r>
              <a:rPr lang="en-US" sz="1450" dirty="0">
                <a:solidFill>
                  <a:srgbClr val="E0E4E6"/>
                </a:solidFill>
                <a:latin typeface="Barlow" pitchFamily="34" charset="0"/>
                <a:ea typeface="Barlow" pitchFamily="34" charset="-122"/>
                <a:cs typeface="Barlow" pitchFamily="34" charset="-120"/>
              </a:rPr>
              <a:t>Descriptive statistics are the first line of defense in understanding any dataset. They provide a concise summary, crucial for initial data exploration and preprocessing before any complex modeling begins.</a:t>
            </a:r>
            <a:endParaRPr lang="en-US" sz="1450" dirty="0"/>
          </a:p>
        </p:txBody>
      </p:sp>
      <p:sp>
        <p:nvSpPr>
          <p:cNvPr id="4" name="Shape 2"/>
          <p:cNvSpPr/>
          <p:nvPr/>
        </p:nvSpPr>
        <p:spPr>
          <a:xfrm>
            <a:off x="755452" y="2991088"/>
            <a:ext cx="6465332" cy="91440"/>
          </a:xfrm>
          <a:prstGeom prst="roundRect">
            <a:avLst>
              <a:gd name="adj" fmla="val 309827"/>
            </a:avLst>
          </a:prstGeom>
          <a:solidFill>
            <a:srgbClr val="16FFBB"/>
          </a:solidFill>
          <a:ln/>
        </p:spPr>
      </p:sp>
      <p:sp>
        <p:nvSpPr>
          <p:cNvPr id="5" name="Shape 3"/>
          <p:cNvSpPr/>
          <p:nvPr/>
        </p:nvSpPr>
        <p:spPr>
          <a:xfrm>
            <a:off x="3704868" y="2730698"/>
            <a:ext cx="566499" cy="566499"/>
          </a:xfrm>
          <a:prstGeom prst="roundRect">
            <a:avLst>
              <a:gd name="adj" fmla="val 161412"/>
            </a:avLst>
          </a:prstGeom>
          <a:solidFill>
            <a:srgbClr val="16FFBB"/>
          </a:solidFill>
          <a:ln/>
        </p:spPr>
      </p:sp>
      <p:pic>
        <p:nvPicPr>
          <p:cNvPr id="6" name="Image 0" descr="preencoded.png"/>
          <p:cNvPicPr>
            <a:picLocks noChangeAspect="1"/>
          </p:cNvPicPr>
          <p:nvPr/>
        </p:nvPicPr>
        <p:blipFill>
          <a:blip r:embed="rId3"/>
          <a:stretch>
            <a:fillRect/>
          </a:stretch>
        </p:blipFill>
        <p:spPr>
          <a:xfrm>
            <a:off x="3874770" y="2872264"/>
            <a:ext cx="226576" cy="283250"/>
          </a:xfrm>
          <a:prstGeom prst="rect">
            <a:avLst/>
          </a:prstGeom>
        </p:spPr>
      </p:pic>
      <p:sp>
        <p:nvSpPr>
          <p:cNvPr id="7" name="Text 4"/>
          <p:cNvSpPr/>
          <p:nvPr/>
        </p:nvSpPr>
        <p:spPr>
          <a:xfrm>
            <a:off x="967145" y="3486031"/>
            <a:ext cx="2098477" cy="262295"/>
          </a:xfrm>
          <a:prstGeom prst="rect">
            <a:avLst/>
          </a:prstGeom>
          <a:noFill/>
          <a:ln/>
        </p:spPr>
        <p:txBody>
          <a:bodyPr wrap="none" lIns="0" tIns="0" rIns="0" bIns="0" rtlCol="0" anchor="t"/>
          <a:lstStyle/>
          <a:p>
            <a:pPr marL="0" indent="0" algn="l">
              <a:lnSpc>
                <a:spcPts val="2050"/>
              </a:lnSpc>
              <a:buNone/>
            </a:pPr>
            <a:r>
              <a:rPr lang="en-US" sz="1650" b="1" dirty="0">
                <a:solidFill>
                  <a:srgbClr val="E0E4E6"/>
                </a:solidFill>
                <a:latin typeface="Spline Sans Bold" pitchFamily="34" charset="0"/>
                <a:ea typeface="Spline Sans Bold" pitchFamily="34" charset="-122"/>
                <a:cs typeface="Spline Sans Bold" pitchFamily="34" charset="-120"/>
              </a:rPr>
              <a:t>Central Tendency</a:t>
            </a:r>
            <a:endParaRPr lang="en-US" sz="1650" dirty="0"/>
          </a:p>
        </p:txBody>
      </p:sp>
      <p:sp>
        <p:nvSpPr>
          <p:cNvPr id="8" name="Text 5"/>
          <p:cNvSpPr/>
          <p:nvPr/>
        </p:nvSpPr>
        <p:spPr>
          <a:xfrm>
            <a:off x="967145" y="3861554"/>
            <a:ext cx="6041946" cy="906185"/>
          </a:xfrm>
          <a:prstGeom prst="rect">
            <a:avLst/>
          </a:prstGeom>
          <a:noFill/>
          <a:ln/>
        </p:spPr>
        <p:txBody>
          <a:bodyPr wrap="square" lIns="0" tIns="0" rIns="0" bIns="0" rtlCol="0" anchor="t"/>
          <a:lstStyle/>
          <a:p>
            <a:pPr marL="0" indent="0" algn="l">
              <a:lnSpc>
                <a:spcPts val="2350"/>
              </a:lnSpc>
              <a:buNone/>
            </a:pPr>
            <a:r>
              <a:rPr lang="en-US" sz="1450" dirty="0">
                <a:solidFill>
                  <a:srgbClr val="E0E4E6"/>
                </a:solidFill>
                <a:latin typeface="Barlow" pitchFamily="34" charset="0"/>
                <a:ea typeface="Barlow" pitchFamily="34" charset="-122"/>
                <a:cs typeface="Barlow" pitchFamily="34" charset="-120"/>
              </a:rPr>
              <a:t>Measures like Mean, Median, and Mode help identify the typical value in your data. For instance, knowing the average house price helps understand a key feature for regression models.</a:t>
            </a:r>
            <a:endParaRPr lang="en-US" sz="1450" dirty="0"/>
          </a:p>
        </p:txBody>
      </p:sp>
      <p:sp>
        <p:nvSpPr>
          <p:cNvPr id="9" name="Shape 6"/>
          <p:cNvSpPr/>
          <p:nvPr/>
        </p:nvSpPr>
        <p:spPr>
          <a:xfrm>
            <a:off x="7409617" y="2991088"/>
            <a:ext cx="6465332" cy="91440"/>
          </a:xfrm>
          <a:prstGeom prst="roundRect">
            <a:avLst>
              <a:gd name="adj" fmla="val 309827"/>
            </a:avLst>
          </a:prstGeom>
          <a:solidFill>
            <a:srgbClr val="29DDDA"/>
          </a:solidFill>
          <a:ln/>
        </p:spPr>
      </p:sp>
      <p:sp>
        <p:nvSpPr>
          <p:cNvPr id="10" name="Shape 7"/>
          <p:cNvSpPr/>
          <p:nvPr/>
        </p:nvSpPr>
        <p:spPr>
          <a:xfrm>
            <a:off x="10359033" y="2730698"/>
            <a:ext cx="566499" cy="566499"/>
          </a:xfrm>
          <a:prstGeom prst="roundRect">
            <a:avLst>
              <a:gd name="adj" fmla="val 161412"/>
            </a:avLst>
          </a:prstGeom>
          <a:solidFill>
            <a:srgbClr val="29DDDA"/>
          </a:solidFill>
          <a:ln/>
        </p:spPr>
      </p:sp>
      <p:pic>
        <p:nvPicPr>
          <p:cNvPr id="11" name="Image 1" descr="preencoded.png"/>
          <p:cNvPicPr>
            <a:picLocks noChangeAspect="1"/>
          </p:cNvPicPr>
          <p:nvPr/>
        </p:nvPicPr>
        <p:blipFill>
          <a:blip r:embed="rId4"/>
          <a:stretch>
            <a:fillRect/>
          </a:stretch>
        </p:blipFill>
        <p:spPr>
          <a:xfrm>
            <a:off x="10528935" y="2872264"/>
            <a:ext cx="226576" cy="283250"/>
          </a:xfrm>
          <a:prstGeom prst="rect">
            <a:avLst/>
          </a:prstGeom>
        </p:spPr>
      </p:pic>
      <p:sp>
        <p:nvSpPr>
          <p:cNvPr id="12" name="Text 8"/>
          <p:cNvSpPr/>
          <p:nvPr/>
        </p:nvSpPr>
        <p:spPr>
          <a:xfrm>
            <a:off x="7621310" y="3486031"/>
            <a:ext cx="2098477" cy="262295"/>
          </a:xfrm>
          <a:prstGeom prst="rect">
            <a:avLst/>
          </a:prstGeom>
          <a:noFill/>
          <a:ln/>
        </p:spPr>
        <p:txBody>
          <a:bodyPr wrap="none" lIns="0" tIns="0" rIns="0" bIns="0" rtlCol="0" anchor="t"/>
          <a:lstStyle/>
          <a:p>
            <a:pPr marL="0" indent="0" algn="l">
              <a:lnSpc>
                <a:spcPts val="2050"/>
              </a:lnSpc>
              <a:buNone/>
            </a:pPr>
            <a:r>
              <a:rPr lang="en-US" sz="1650" b="1" dirty="0">
                <a:solidFill>
                  <a:srgbClr val="E0E4E6"/>
                </a:solidFill>
                <a:latin typeface="Spline Sans Bold" pitchFamily="34" charset="0"/>
                <a:ea typeface="Spline Sans Bold" pitchFamily="34" charset="-122"/>
                <a:cs typeface="Spline Sans Bold" pitchFamily="34" charset="-120"/>
              </a:rPr>
              <a:t>Variability</a:t>
            </a:r>
            <a:endParaRPr lang="en-US" sz="1650" dirty="0"/>
          </a:p>
        </p:txBody>
      </p:sp>
      <p:sp>
        <p:nvSpPr>
          <p:cNvPr id="13" name="Text 9"/>
          <p:cNvSpPr/>
          <p:nvPr/>
        </p:nvSpPr>
        <p:spPr>
          <a:xfrm>
            <a:off x="7621310" y="3861554"/>
            <a:ext cx="6041946" cy="906185"/>
          </a:xfrm>
          <a:prstGeom prst="rect">
            <a:avLst/>
          </a:prstGeom>
          <a:noFill/>
          <a:ln/>
        </p:spPr>
        <p:txBody>
          <a:bodyPr wrap="square" lIns="0" tIns="0" rIns="0" bIns="0" rtlCol="0" anchor="t"/>
          <a:lstStyle/>
          <a:p>
            <a:pPr marL="0" indent="0" algn="l">
              <a:lnSpc>
                <a:spcPts val="2350"/>
              </a:lnSpc>
              <a:buNone/>
            </a:pPr>
            <a:r>
              <a:rPr lang="en-US" sz="1450" dirty="0">
                <a:solidFill>
                  <a:srgbClr val="E0E4E6"/>
                </a:solidFill>
                <a:latin typeface="Barlow" pitchFamily="34" charset="0"/>
                <a:ea typeface="Barlow" pitchFamily="34" charset="-122"/>
                <a:cs typeface="Barlow" pitchFamily="34" charset="-120"/>
              </a:rPr>
              <a:t>Standard Deviation, Variance, and Range quantify the spread or dispersion of data points. Understanding the spread of customer ages, for example, reveals demographic diversity.</a:t>
            </a:r>
            <a:endParaRPr lang="en-US" sz="1450" dirty="0"/>
          </a:p>
        </p:txBody>
      </p:sp>
      <p:sp>
        <p:nvSpPr>
          <p:cNvPr id="14" name="Shape 10"/>
          <p:cNvSpPr/>
          <p:nvPr/>
        </p:nvSpPr>
        <p:spPr>
          <a:xfrm>
            <a:off x="755452" y="5428655"/>
            <a:ext cx="6465332" cy="91440"/>
          </a:xfrm>
          <a:prstGeom prst="roundRect">
            <a:avLst>
              <a:gd name="adj" fmla="val 309827"/>
            </a:avLst>
          </a:prstGeom>
          <a:solidFill>
            <a:srgbClr val="37A7E7"/>
          </a:solidFill>
          <a:ln/>
        </p:spPr>
      </p:sp>
      <p:sp>
        <p:nvSpPr>
          <p:cNvPr id="15" name="Shape 11"/>
          <p:cNvSpPr/>
          <p:nvPr/>
        </p:nvSpPr>
        <p:spPr>
          <a:xfrm>
            <a:off x="3704868" y="5168265"/>
            <a:ext cx="566499" cy="566499"/>
          </a:xfrm>
          <a:prstGeom prst="roundRect">
            <a:avLst>
              <a:gd name="adj" fmla="val 161412"/>
            </a:avLst>
          </a:prstGeom>
          <a:solidFill>
            <a:srgbClr val="37A7E7"/>
          </a:solidFill>
          <a:ln/>
        </p:spPr>
      </p:sp>
      <p:pic>
        <p:nvPicPr>
          <p:cNvPr id="16" name="Image 2" descr="preencoded.png"/>
          <p:cNvPicPr>
            <a:picLocks noChangeAspect="1"/>
          </p:cNvPicPr>
          <p:nvPr/>
        </p:nvPicPr>
        <p:blipFill>
          <a:blip r:embed="rId5"/>
          <a:stretch>
            <a:fillRect/>
          </a:stretch>
        </p:blipFill>
        <p:spPr>
          <a:xfrm>
            <a:off x="3874770" y="5309830"/>
            <a:ext cx="226576" cy="283250"/>
          </a:xfrm>
          <a:prstGeom prst="rect">
            <a:avLst/>
          </a:prstGeom>
        </p:spPr>
      </p:pic>
      <p:sp>
        <p:nvSpPr>
          <p:cNvPr id="17" name="Text 12"/>
          <p:cNvSpPr/>
          <p:nvPr/>
        </p:nvSpPr>
        <p:spPr>
          <a:xfrm>
            <a:off x="967145" y="5923598"/>
            <a:ext cx="2098477" cy="262295"/>
          </a:xfrm>
          <a:prstGeom prst="rect">
            <a:avLst/>
          </a:prstGeom>
          <a:noFill/>
          <a:ln/>
        </p:spPr>
        <p:txBody>
          <a:bodyPr wrap="none" lIns="0" tIns="0" rIns="0" bIns="0" rtlCol="0" anchor="t"/>
          <a:lstStyle/>
          <a:p>
            <a:pPr marL="0" indent="0" algn="l">
              <a:lnSpc>
                <a:spcPts val="2050"/>
              </a:lnSpc>
              <a:buNone/>
            </a:pPr>
            <a:r>
              <a:rPr lang="en-US" sz="1650" b="1" dirty="0">
                <a:solidFill>
                  <a:srgbClr val="E0E4E6"/>
                </a:solidFill>
                <a:latin typeface="Spline Sans Bold" pitchFamily="34" charset="0"/>
                <a:ea typeface="Spline Sans Bold" pitchFamily="34" charset="-122"/>
                <a:cs typeface="Spline Sans Bold" pitchFamily="34" charset="-120"/>
              </a:rPr>
              <a:t>Distribution</a:t>
            </a:r>
            <a:endParaRPr lang="en-US" sz="1650" dirty="0"/>
          </a:p>
        </p:txBody>
      </p:sp>
      <p:sp>
        <p:nvSpPr>
          <p:cNvPr id="18" name="Text 13"/>
          <p:cNvSpPr/>
          <p:nvPr/>
        </p:nvSpPr>
        <p:spPr>
          <a:xfrm>
            <a:off x="967145" y="6299121"/>
            <a:ext cx="6041946" cy="906185"/>
          </a:xfrm>
          <a:prstGeom prst="rect">
            <a:avLst/>
          </a:prstGeom>
          <a:noFill/>
          <a:ln/>
        </p:spPr>
        <p:txBody>
          <a:bodyPr wrap="square" lIns="0" tIns="0" rIns="0" bIns="0" rtlCol="0" anchor="t"/>
          <a:lstStyle/>
          <a:p>
            <a:pPr marL="0" indent="0" algn="l">
              <a:lnSpc>
                <a:spcPts val="2350"/>
              </a:lnSpc>
              <a:buNone/>
            </a:pPr>
            <a:r>
              <a:rPr lang="en-US" sz="1450" dirty="0">
                <a:solidFill>
                  <a:srgbClr val="E0E4E6"/>
                </a:solidFill>
                <a:latin typeface="Barlow" pitchFamily="34" charset="0"/>
                <a:ea typeface="Barlow" pitchFamily="34" charset="-122"/>
                <a:cs typeface="Barlow" pitchFamily="34" charset="-120"/>
              </a:rPr>
              <a:t>Skewness and Kurtosis describe the shape of the data distribution, helping to identify imbalances or unusual patterns, such as imbalanced classes in a classification task.</a:t>
            </a:r>
            <a:endParaRPr lang="en-US" sz="1450" dirty="0"/>
          </a:p>
        </p:txBody>
      </p:sp>
      <p:sp>
        <p:nvSpPr>
          <p:cNvPr id="19" name="Shape 14"/>
          <p:cNvSpPr/>
          <p:nvPr/>
        </p:nvSpPr>
        <p:spPr>
          <a:xfrm>
            <a:off x="7409617" y="5428655"/>
            <a:ext cx="6465332" cy="91440"/>
          </a:xfrm>
          <a:prstGeom prst="roundRect">
            <a:avLst>
              <a:gd name="adj" fmla="val 309827"/>
            </a:avLst>
          </a:prstGeom>
          <a:solidFill>
            <a:srgbClr val="091231"/>
          </a:solidFill>
          <a:ln/>
        </p:spPr>
      </p:sp>
      <p:sp>
        <p:nvSpPr>
          <p:cNvPr id="20" name="Shape 15"/>
          <p:cNvSpPr/>
          <p:nvPr/>
        </p:nvSpPr>
        <p:spPr>
          <a:xfrm>
            <a:off x="10359033" y="5168265"/>
            <a:ext cx="566499" cy="566499"/>
          </a:xfrm>
          <a:prstGeom prst="roundRect">
            <a:avLst>
              <a:gd name="adj" fmla="val 161412"/>
            </a:avLst>
          </a:prstGeom>
          <a:solidFill>
            <a:srgbClr val="091231"/>
          </a:solidFill>
          <a:ln/>
        </p:spPr>
      </p:sp>
      <p:pic>
        <p:nvPicPr>
          <p:cNvPr id="21" name="Image 3" descr="preencoded.png"/>
          <p:cNvPicPr>
            <a:picLocks noChangeAspect="1"/>
          </p:cNvPicPr>
          <p:nvPr/>
        </p:nvPicPr>
        <p:blipFill>
          <a:blip r:embed="rId6"/>
          <a:stretch>
            <a:fillRect/>
          </a:stretch>
        </p:blipFill>
        <p:spPr>
          <a:xfrm>
            <a:off x="10528935" y="5309830"/>
            <a:ext cx="226576" cy="283250"/>
          </a:xfrm>
          <a:prstGeom prst="rect">
            <a:avLst/>
          </a:prstGeom>
        </p:spPr>
      </p:pic>
      <p:sp>
        <p:nvSpPr>
          <p:cNvPr id="22" name="Text 16"/>
          <p:cNvSpPr/>
          <p:nvPr/>
        </p:nvSpPr>
        <p:spPr>
          <a:xfrm>
            <a:off x="7621310" y="5923598"/>
            <a:ext cx="2098477" cy="262295"/>
          </a:xfrm>
          <a:prstGeom prst="rect">
            <a:avLst/>
          </a:prstGeom>
          <a:noFill/>
          <a:ln/>
        </p:spPr>
        <p:txBody>
          <a:bodyPr wrap="none" lIns="0" tIns="0" rIns="0" bIns="0" rtlCol="0" anchor="t"/>
          <a:lstStyle/>
          <a:p>
            <a:pPr marL="0" indent="0" algn="l">
              <a:lnSpc>
                <a:spcPts val="2050"/>
              </a:lnSpc>
              <a:buNone/>
            </a:pPr>
            <a:r>
              <a:rPr lang="en-US" sz="1650" b="1" dirty="0">
                <a:solidFill>
                  <a:srgbClr val="E0E4E6"/>
                </a:solidFill>
                <a:latin typeface="Spline Sans Bold" pitchFamily="34" charset="0"/>
                <a:ea typeface="Spline Sans Bold" pitchFamily="34" charset="-122"/>
                <a:cs typeface="Spline Sans Bold" pitchFamily="34" charset="-120"/>
              </a:rPr>
              <a:t>Correlation</a:t>
            </a:r>
            <a:endParaRPr lang="en-US" sz="1650" dirty="0"/>
          </a:p>
        </p:txBody>
      </p:sp>
      <p:sp>
        <p:nvSpPr>
          <p:cNvPr id="23" name="Text 17"/>
          <p:cNvSpPr/>
          <p:nvPr/>
        </p:nvSpPr>
        <p:spPr>
          <a:xfrm>
            <a:off x="7621310" y="6299121"/>
            <a:ext cx="6041946" cy="906185"/>
          </a:xfrm>
          <a:prstGeom prst="rect">
            <a:avLst/>
          </a:prstGeom>
          <a:noFill/>
          <a:ln/>
        </p:spPr>
        <p:txBody>
          <a:bodyPr wrap="square" lIns="0" tIns="0" rIns="0" bIns="0" rtlCol="0" anchor="t"/>
          <a:lstStyle/>
          <a:p>
            <a:pPr marL="0" indent="0" algn="l">
              <a:lnSpc>
                <a:spcPts val="2350"/>
              </a:lnSpc>
              <a:buNone/>
            </a:pPr>
            <a:r>
              <a:rPr lang="en-US" sz="1450" dirty="0">
                <a:solidFill>
                  <a:srgbClr val="E0E4E6"/>
                </a:solidFill>
                <a:latin typeface="Barlow" pitchFamily="34" charset="0"/>
                <a:ea typeface="Barlow" pitchFamily="34" charset="-122"/>
                <a:cs typeface="Barlow" pitchFamily="34" charset="-120"/>
              </a:rPr>
              <a:t>Pearson's R measures the strength and direction of a linear relationship between two variables. It's vital for feature selection, identifying highly correlated features (e.g., R-value &gt; 0.8) to prevent redundancy.</a:t>
            </a:r>
            <a:endParaRPr lang="en-US" sz="1450" dirty="0"/>
          </a:p>
        </p:txBody>
      </p:sp>
      <p:sp>
        <p:nvSpPr>
          <p:cNvPr id="24" name="Rectangle 23"/>
          <p:cNvSpPr/>
          <p:nvPr/>
        </p:nvSpPr>
        <p:spPr>
          <a:xfrm>
            <a:off x="12814300" y="7708900"/>
            <a:ext cx="1714500" cy="406400"/>
          </a:xfrm>
          <a:prstGeom prst="rect">
            <a:avLst/>
          </a:prstGeom>
          <a:solidFill>
            <a:srgbClr val="0C002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accent4">
                  <a:lumMod val="20000"/>
                  <a:lumOff val="80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26638" y="501491"/>
            <a:ext cx="13177123" cy="1393031"/>
          </a:xfrm>
          <a:prstGeom prst="rect">
            <a:avLst/>
          </a:prstGeom>
          <a:noFill/>
          <a:ln/>
        </p:spPr>
        <p:txBody>
          <a:bodyPr wrap="square" lIns="0" tIns="0" rIns="0" bIns="0" rtlCol="0" anchor="t"/>
          <a:lstStyle/>
          <a:p>
            <a:pPr marL="0" indent="0" algn="l">
              <a:lnSpc>
                <a:spcPts val="5450"/>
              </a:lnSpc>
              <a:buNone/>
            </a:pPr>
            <a:r>
              <a:rPr lang="en-US" sz="4350" b="1" dirty="0">
                <a:solidFill>
                  <a:srgbClr val="F0FCFF"/>
                </a:solidFill>
                <a:latin typeface="Spline Sans Bold" pitchFamily="34" charset="0"/>
                <a:ea typeface="Spline Sans Bold" pitchFamily="34" charset="-122"/>
                <a:cs typeface="Spline Sans Bold" pitchFamily="34" charset="-120"/>
              </a:rPr>
              <a:t>Inferential Statistics: Drawing Conclusions and Predictions</a:t>
            </a:r>
            <a:endParaRPr lang="en-US" sz="4350" dirty="0"/>
          </a:p>
        </p:txBody>
      </p:sp>
      <p:sp>
        <p:nvSpPr>
          <p:cNvPr id="3" name="Text 1"/>
          <p:cNvSpPr/>
          <p:nvPr/>
        </p:nvSpPr>
        <p:spPr>
          <a:xfrm>
            <a:off x="726638" y="2257782"/>
            <a:ext cx="13177123" cy="581263"/>
          </a:xfrm>
          <a:prstGeom prst="rect">
            <a:avLst/>
          </a:prstGeom>
          <a:noFill/>
          <a:ln/>
        </p:spPr>
        <p:txBody>
          <a:bodyPr wrap="square" lIns="0" tIns="0" rIns="0" bIns="0" rtlCol="0" anchor="t"/>
          <a:lstStyle/>
          <a:p>
            <a:pPr marL="0" indent="0" algn="l">
              <a:lnSpc>
                <a:spcPts val="2250"/>
              </a:lnSpc>
              <a:buNone/>
            </a:pPr>
            <a:r>
              <a:rPr lang="en-US" sz="1400" dirty="0">
                <a:solidFill>
                  <a:srgbClr val="E0E4E6"/>
                </a:solidFill>
                <a:latin typeface="Barlow" pitchFamily="34" charset="0"/>
                <a:ea typeface="Barlow" pitchFamily="34" charset="-122"/>
                <a:cs typeface="Barlow" pitchFamily="34" charset="-120"/>
              </a:rPr>
              <a:t>While descriptive statistics summarize, inferential statistics enable us to go further: extrapolating insights from a sample dataset to make broader conclusions and predictions about a larger population. This is fundamental for validating model findings and ensuring generalizability.</a:t>
            </a:r>
            <a:endParaRPr lang="en-US" sz="1400" dirty="0"/>
          </a:p>
        </p:txBody>
      </p:sp>
      <p:sp>
        <p:nvSpPr>
          <p:cNvPr id="17" name="Rectangle 16"/>
          <p:cNvSpPr/>
          <p:nvPr/>
        </p:nvSpPr>
        <p:spPr>
          <a:xfrm>
            <a:off x="12814300" y="7708900"/>
            <a:ext cx="1714500" cy="406400"/>
          </a:xfrm>
          <a:prstGeom prst="rect">
            <a:avLst/>
          </a:prstGeom>
          <a:solidFill>
            <a:srgbClr val="0C002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accent4">
                  <a:lumMod val="20000"/>
                  <a:lumOff val="80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6638" y="501491"/>
            <a:ext cx="13177123" cy="1393031"/>
          </a:xfrm>
          <a:prstGeom prst="rect">
            <a:avLst/>
          </a:prstGeom>
          <a:noFill/>
          <a:ln/>
        </p:spPr>
        <p:txBody>
          <a:bodyPr wrap="square" lIns="0" tIns="0" rIns="0" bIns="0" rtlCol="0" anchor="t"/>
          <a:lstStyle/>
          <a:p>
            <a:pPr marL="0" indent="0" algn="l">
              <a:lnSpc>
                <a:spcPts val="5450"/>
              </a:lnSpc>
              <a:buNone/>
            </a:pPr>
            <a:r>
              <a:rPr lang="en-US" sz="4350" b="1" dirty="0">
                <a:solidFill>
                  <a:srgbClr val="F0FCFF"/>
                </a:solidFill>
                <a:latin typeface="Spline Sans Bold" pitchFamily="34" charset="0"/>
                <a:ea typeface="Spline Sans Bold" pitchFamily="34" charset="-122"/>
                <a:cs typeface="Spline Sans Bold" pitchFamily="34" charset="-120"/>
              </a:rPr>
              <a:t>Inferential Statistics: Drawing Conclusions and Predictions</a:t>
            </a:r>
            <a:endParaRPr lang="en-US" sz="4350" dirty="0"/>
          </a:p>
        </p:txBody>
      </p:sp>
      <p:sp>
        <p:nvSpPr>
          <p:cNvPr id="3" name="Text 1"/>
          <p:cNvSpPr/>
          <p:nvPr/>
        </p:nvSpPr>
        <p:spPr>
          <a:xfrm>
            <a:off x="726638" y="2257782"/>
            <a:ext cx="13177123" cy="581263"/>
          </a:xfrm>
          <a:prstGeom prst="rect">
            <a:avLst/>
          </a:prstGeom>
          <a:noFill/>
          <a:ln/>
        </p:spPr>
        <p:txBody>
          <a:bodyPr wrap="square" lIns="0" tIns="0" rIns="0" bIns="0" rtlCol="0" anchor="t"/>
          <a:lstStyle/>
          <a:p>
            <a:pPr marL="0" indent="0" algn="l">
              <a:lnSpc>
                <a:spcPts val="2250"/>
              </a:lnSpc>
              <a:buNone/>
            </a:pPr>
            <a:r>
              <a:rPr lang="en-US" sz="1400" dirty="0">
                <a:solidFill>
                  <a:srgbClr val="E0E4E6"/>
                </a:solidFill>
                <a:latin typeface="Barlow" pitchFamily="34" charset="0"/>
                <a:ea typeface="Barlow" pitchFamily="34" charset="-122"/>
                <a:cs typeface="Barlow" pitchFamily="34" charset="-120"/>
              </a:rPr>
              <a:t>While descriptive statistics summarize, inferential statistics enable us to go further: extrapolating insights from a sample dataset to make broader conclusions and predictions about a larger population. This is fundamental for validating model findings and ensuring generalizability.</a:t>
            </a:r>
            <a:endParaRPr lang="en-US" sz="1400" dirty="0"/>
          </a:p>
        </p:txBody>
      </p:sp>
      <p:sp>
        <p:nvSpPr>
          <p:cNvPr id="4" name="Shape 2"/>
          <p:cNvSpPr/>
          <p:nvPr/>
        </p:nvSpPr>
        <p:spPr>
          <a:xfrm>
            <a:off x="726638" y="3043357"/>
            <a:ext cx="726638" cy="1305758"/>
          </a:xfrm>
          <a:prstGeom prst="roundRect">
            <a:avLst>
              <a:gd name="adj" fmla="val 360053"/>
            </a:avLst>
          </a:prstGeom>
          <a:solidFill>
            <a:srgbClr val="0A081B"/>
          </a:solidFill>
          <a:ln w="15240">
            <a:solidFill>
              <a:srgbClr val="16FFBB"/>
            </a:solidFill>
            <a:prstDash val="solid"/>
          </a:ln>
        </p:spPr>
      </p:sp>
      <p:pic>
        <p:nvPicPr>
          <p:cNvPr id="5" name="Image 0" descr="preencoded.png"/>
          <p:cNvPicPr>
            <a:picLocks noChangeAspect="1"/>
          </p:cNvPicPr>
          <p:nvPr/>
        </p:nvPicPr>
        <p:blipFill>
          <a:blip r:embed="rId3"/>
          <a:stretch>
            <a:fillRect/>
          </a:stretch>
        </p:blipFill>
        <p:spPr>
          <a:xfrm>
            <a:off x="953691" y="3525917"/>
            <a:ext cx="272415" cy="340638"/>
          </a:xfrm>
          <a:prstGeom prst="rect">
            <a:avLst/>
          </a:prstGeom>
        </p:spPr>
      </p:pic>
      <p:sp>
        <p:nvSpPr>
          <p:cNvPr id="6" name="Text 3"/>
          <p:cNvSpPr/>
          <p:nvPr/>
        </p:nvSpPr>
        <p:spPr>
          <a:xfrm>
            <a:off x="1634847" y="3224927"/>
            <a:ext cx="2018705" cy="252413"/>
          </a:xfrm>
          <a:prstGeom prst="rect">
            <a:avLst/>
          </a:prstGeom>
          <a:noFill/>
          <a:ln/>
        </p:spPr>
        <p:txBody>
          <a:bodyPr wrap="none" lIns="0" tIns="0" rIns="0" bIns="0" rtlCol="0" anchor="t"/>
          <a:lstStyle/>
          <a:p>
            <a:pPr marL="0" indent="0" algn="l">
              <a:lnSpc>
                <a:spcPts val="1950"/>
              </a:lnSpc>
              <a:buNone/>
            </a:pPr>
            <a:r>
              <a:rPr lang="en-US" sz="1550" b="1" dirty="0">
                <a:solidFill>
                  <a:srgbClr val="E0E4E6"/>
                </a:solidFill>
                <a:latin typeface="Spline Sans Bold" pitchFamily="34" charset="0"/>
                <a:ea typeface="Spline Sans Bold" pitchFamily="34" charset="-122"/>
                <a:cs typeface="Spline Sans Bold" pitchFamily="34" charset="-120"/>
              </a:rPr>
              <a:t>Hypothesis Testing</a:t>
            </a:r>
            <a:endParaRPr lang="en-US" sz="1550" dirty="0"/>
          </a:p>
        </p:txBody>
      </p:sp>
      <p:sp>
        <p:nvSpPr>
          <p:cNvPr id="7" name="Text 4"/>
          <p:cNvSpPr/>
          <p:nvPr/>
        </p:nvSpPr>
        <p:spPr>
          <a:xfrm>
            <a:off x="1634847" y="3586282"/>
            <a:ext cx="12268914" cy="581263"/>
          </a:xfrm>
          <a:prstGeom prst="rect">
            <a:avLst/>
          </a:prstGeom>
          <a:noFill/>
          <a:ln/>
        </p:spPr>
        <p:txBody>
          <a:bodyPr wrap="square" lIns="0" tIns="0" rIns="0" bIns="0" rtlCol="0" anchor="t"/>
          <a:lstStyle/>
          <a:p>
            <a:pPr marL="0" indent="0" algn="l">
              <a:lnSpc>
                <a:spcPts val="2250"/>
              </a:lnSpc>
              <a:buNone/>
            </a:pPr>
            <a:r>
              <a:rPr lang="en-US" sz="1400" dirty="0">
                <a:solidFill>
                  <a:srgbClr val="E0E4E6"/>
                </a:solidFill>
                <a:latin typeface="Barlow" pitchFamily="34" charset="0"/>
                <a:ea typeface="Barlow" pitchFamily="34" charset="-122"/>
                <a:cs typeface="Barlow" pitchFamily="34" charset="-120"/>
              </a:rPr>
              <a:t>Crucial for A/B testing, it allows us to compare model performance, for example, determining if a new model's improvement is statistically significant (e.g., p-value &lt; 0.05).</a:t>
            </a:r>
            <a:endParaRPr lang="en-US" sz="1400" dirty="0"/>
          </a:p>
        </p:txBody>
      </p:sp>
      <p:sp>
        <p:nvSpPr>
          <p:cNvPr id="17" name="Rectangle 16"/>
          <p:cNvSpPr/>
          <p:nvPr/>
        </p:nvSpPr>
        <p:spPr>
          <a:xfrm>
            <a:off x="12814300" y="7708900"/>
            <a:ext cx="1714500" cy="406400"/>
          </a:xfrm>
          <a:prstGeom prst="rect">
            <a:avLst/>
          </a:prstGeom>
          <a:solidFill>
            <a:srgbClr val="0C002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accent4">
                  <a:lumMod val="20000"/>
                  <a:lumOff val="80000"/>
                </a:schemeClr>
              </a:solidFill>
            </a:endParaRPr>
          </a:p>
        </p:txBody>
      </p:sp>
    </p:spTree>
    <p:extLst>
      <p:ext uri="{BB962C8B-B14F-4D97-AF65-F5344CB8AC3E}">
        <p14:creationId xmlns:p14="http://schemas.microsoft.com/office/powerpoint/2010/main" val="42611128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6638" y="501491"/>
            <a:ext cx="13177123" cy="1393031"/>
          </a:xfrm>
          <a:prstGeom prst="rect">
            <a:avLst/>
          </a:prstGeom>
          <a:noFill/>
          <a:ln/>
        </p:spPr>
        <p:txBody>
          <a:bodyPr wrap="square" lIns="0" tIns="0" rIns="0" bIns="0" rtlCol="0" anchor="t"/>
          <a:lstStyle/>
          <a:p>
            <a:pPr marL="0" indent="0" algn="l">
              <a:lnSpc>
                <a:spcPts val="5450"/>
              </a:lnSpc>
              <a:buNone/>
            </a:pPr>
            <a:r>
              <a:rPr lang="en-US" sz="4350" b="1" dirty="0">
                <a:solidFill>
                  <a:srgbClr val="F0FCFF"/>
                </a:solidFill>
                <a:latin typeface="Spline Sans Bold" pitchFamily="34" charset="0"/>
                <a:ea typeface="Spline Sans Bold" pitchFamily="34" charset="-122"/>
                <a:cs typeface="Spline Sans Bold" pitchFamily="34" charset="-120"/>
              </a:rPr>
              <a:t>Inferential Statistics: Drawing Conclusions and Predictions</a:t>
            </a:r>
            <a:endParaRPr lang="en-US" sz="4350" dirty="0"/>
          </a:p>
        </p:txBody>
      </p:sp>
      <p:sp>
        <p:nvSpPr>
          <p:cNvPr id="3" name="Text 1"/>
          <p:cNvSpPr/>
          <p:nvPr/>
        </p:nvSpPr>
        <p:spPr>
          <a:xfrm>
            <a:off x="726638" y="2257782"/>
            <a:ext cx="13177123" cy="581263"/>
          </a:xfrm>
          <a:prstGeom prst="rect">
            <a:avLst/>
          </a:prstGeom>
          <a:noFill/>
          <a:ln/>
        </p:spPr>
        <p:txBody>
          <a:bodyPr wrap="square" lIns="0" tIns="0" rIns="0" bIns="0" rtlCol="0" anchor="t"/>
          <a:lstStyle/>
          <a:p>
            <a:pPr marL="0" indent="0" algn="l">
              <a:lnSpc>
                <a:spcPts val="2250"/>
              </a:lnSpc>
              <a:buNone/>
            </a:pPr>
            <a:r>
              <a:rPr lang="en-US" sz="1400" dirty="0">
                <a:solidFill>
                  <a:srgbClr val="E0E4E6"/>
                </a:solidFill>
                <a:latin typeface="Barlow" pitchFamily="34" charset="0"/>
                <a:ea typeface="Barlow" pitchFamily="34" charset="-122"/>
                <a:cs typeface="Barlow" pitchFamily="34" charset="-120"/>
              </a:rPr>
              <a:t>While descriptive statistics summarize, inferential statistics enable us to go further: extrapolating insights from a sample dataset to make broader conclusions and predictions about a larger population. This is fundamental for validating model findings and ensuring generalizability.</a:t>
            </a:r>
            <a:endParaRPr lang="en-US" sz="1400" dirty="0"/>
          </a:p>
        </p:txBody>
      </p:sp>
      <p:sp>
        <p:nvSpPr>
          <p:cNvPr id="4" name="Shape 2"/>
          <p:cNvSpPr/>
          <p:nvPr/>
        </p:nvSpPr>
        <p:spPr>
          <a:xfrm>
            <a:off x="726638" y="3043357"/>
            <a:ext cx="726638" cy="1305758"/>
          </a:xfrm>
          <a:prstGeom prst="roundRect">
            <a:avLst>
              <a:gd name="adj" fmla="val 360053"/>
            </a:avLst>
          </a:prstGeom>
          <a:solidFill>
            <a:srgbClr val="0A081B"/>
          </a:solidFill>
          <a:ln w="15240">
            <a:solidFill>
              <a:srgbClr val="16FFBB"/>
            </a:solidFill>
            <a:prstDash val="solid"/>
          </a:ln>
        </p:spPr>
      </p:sp>
      <p:pic>
        <p:nvPicPr>
          <p:cNvPr id="5" name="Image 0" descr="preencoded.png"/>
          <p:cNvPicPr>
            <a:picLocks noChangeAspect="1"/>
          </p:cNvPicPr>
          <p:nvPr/>
        </p:nvPicPr>
        <p:blipFill>
          <a:blip r:embed="rId3"/>
          <a:stretch>
            <a:fillRect/>
          </a:stretch>
        </p:blipFill>
        <p:spPr>
          <a:xfrm>
            <a:off x="953691" y="3525917"/>
            <a:ext cx="272415" cy="340638"/>
          </a:xfrm>
          <a:prstGeom prst="rect">
            <a:avLst/>
          </a:prstGeom>
        </p:spPr>
      </p:pic>
      <p:sp>
        <p:nvSpPr>
          <p:cNvPr id="6" name="Text 3"/>
          <p:cNvSpPr/>
          <p:nvPr/>
        </p:nvSpPr>
        <p:spPr>
          <a:xfrm>
            <a:off x="1634847" y="3224927"/>
            <a:ext cx="2018705" cy="252413"/>
          </a:xfrm>
          <a:prstGeom prst="rect">
            <a:avLst/>
          </a:prstGeom>
          <a:noFill/>
          <a:ln/>
        </p:spPr>
        <p:txBody>
          <a:bodyPr wrap="none" lIns="0" tIns="0" rIns="0" bIns="0" rtlCol="0" anchor="t"/>
          <a:lstStyle/>
          <a:p>
            <a:pPr marL="0" indent="0" algn="l">
              <a:lnSpc>
                <a:spcPts val="1950"/>
              </a:lnSpc>
              <a:buNone/>
            </a:pPr>
            <a:r>
              <a:rPr lang="en-US" sz="1550" b="1" dirty="0">
                <a:solidFill>
                  <a:srgbClr val="E0E4E6"/>
                </a:solidFill>
                <a:latin typeface="Spline Sans Bold" pitchFamily="34" charset="0"/>
                <a:ea typeface="Spline Sans Bold" pitchFamily="34" charset="-122"/>
                <a:cs typeface="Spline Sans Bold" pitchFamily="34" charset="-120"/>
              </a:rPr>
              <a:t>Hypothesis Testing</a:t>
            </a:r>
            <a:endParaRPr lang="en-US" sz="1550" dirty="0"/>
          </a:p>
        </p:txBody>
      </p:sp>
      <p:sp>
        <p:nvSpPr>
          <p:cNvPr id="7" name="Text 4"/>
          <p:cNvSpPr/>
          <p:nvPr/>
        </p:nvSpPr>
        <p:spPr>
          <a:xfrm>
            <a:off x="1634847" y="3586282"/>
            <a:ext cx="12268914" cy="581263"/>
          </a:xfrm>
          <a:prstGeom prst="rect">
            <a:avLst/>
          </a:prstGeom>
          <a:noFill/>
          <a:ln/>
        </p:spPr>
        <p:txBody>
          <a:bodyPr wrap="square" lIns="0" tIns="0" rIns="0" bIns="0" rtlCol="0" anchor="t"/>
          <a:lstStyle/>
          <a:p>
            <a:pPr marL="0" indent="0" algn="l">
              <a:lnSpc>
                <a:spcPts val="2250"/>
              </a:lnSpc>
              <a:buNone/>
            </a:pPr>
            <a:r>
              <a:rPr lang="en-US" sz="1400" dirty="0">
                <a:solidFill>
                  <a:srgbClr val="E0E4E6"/>
                </a:solidFill>
                <a:latin typeface="Barlow" pitchFamily="34" charset="0"/>
                <a:ea typeface="Barlow" pitchFamily="34" charset="-122"/>
                <a:cs typeface="Barlow" pitchFamily="34" charset="-120"/>
              </a:rPr>
              <a:t>Crucial for A/B testing, it allows us to compare model performance, for example, determining if a new model's improvement is statistically significant (e.g., p-value &lt; 0.05).</a:t>
            </a:r>
            <a:endParaRPr lang="en-US" sz="1400" dirty="0"/>
          </a:p>
        </p:txBody>
      </p:sp>
      <p:sp>
        <p:nvSpPr>
          <p:cNvPr id="8" name="Shape 5"/>
          <p:cNvSpPr/>
          <p:nvPr/>
        </p:nvSpPr>
        <p:spPr>
          <a:xfrm>
            <a:off x="726638" y="4485323"/>
            <a:ext cx="726638" cy="1305758"/>
          </a:xfrm>
          <a:prstGeom prst="roundRect">
            <a:avLst>
              <a:gd name="adj" fmla="val 360053"/>
            </a:avLst>
          </a:prstGeom>
          <a:solidFill>
            <a:srgbClr val="0A081B"/>
          </a:solidFill>
          <a:ln w="15240">
            <a:solidFill>
              <a:srgbClr val="29DDDA"/>
            </a:solidFill>
            <a:prstDash val="solid"/>
          </a:ln>
        </p:spPr>
      </p:sp>
      <p:pic>
        <p:nvPicPr>
          <p:cNvPr id="9" name="Image 1" descr="preencoded.png"/>
          <p:cNvPicPr>
            <a:picLocks noChangeAspect="1"/>
          </p:cNvPicPr>
          <p:nvPr/>
        </p:nvPicPr>
        <p:blipFill>
          <a:blip r:embed="rId4"/>
          <a:stretch>
            <a:fillRect/>
          </a:stretch>
        </p:blipFill>
        <p:spPr>
          <a:xfrm>
            <a:off x="953691" y="4967883"/>
            <a:ext cx="272415" cy="340638"/>
          </a:xfrm>
          <a:prstGeom prst="rect">
            <a:avLst/>
          </a:prstGeom>
        </p:spPr>
      </p:pic>
      <p:sp>
        <p:nvSpPr>
          <p:cNvPr id="10" name="Text 6"/>
          <p:cNvSpPr/>
          <p:nvPr/>
        </p:nvSpPr>
        <p:spPr>
          <a:xfrm>
            <a:off x="1634847" y="4666893"/>
            <a:ext cx="2018705" cy="252413"/>
          </a:xfrm>
          <a:prstGeom prst="rect">
            <a:avLst/>
          </a:prstGeom>
          <a:noFill/>
          <a:ln/>
        </p:spPr>
        <p:txBody>
          <a:bodyPr wrap="none" lIns="0" tIns="0" rIns="0" bIns="0" rtlCol="0" anchor="t"/>
          <a:lstStyle/>
          <a:p>
            <a:pPr marL="0" indent="0" algn="l">
              <a:lnSpc>
                <a:spcPts val="1950"/>
              </a:lnSpc>
              <a:buNone/>
            </a:pPr>
            <a:r>
              <a:rPr lang="en-US" sz="1550" b="1" dirty="0">
                <a:solidFill>
                  <a:srgbClr val="E0E4E6"/>
                </a:solidFill>
                <a:latin typeface="Spline Sans Bold" pitchFamily="34" charset="0"/>
                <a:ea typeface="Spline Sans Bold" pitchFamily="34" charset="-122"/>
                <a:cs typeface="Spline Sans Bold" pitchFamily="34" charset="-120"/>
              </a:rPr>
              <a:t>Confidence Intervals</a:t>
            </a:r>
            <a:endParaRPr lang="en-US" sz="1550" dirty="0"/>
          </a:p>
        </p:txBody>
      </p:sp>
      <p:sp>
        <p:nvSpPr>
          <p:cNvPr id="11" name="Text 7"/>
          <p:cNvSpPr/>
          <p:nvPr/>
        </p:nvSpPr>
        <p:spPr>
          <a:xfrm>
            <a:off x="1634847" y="5028248"/>
            <a:ext cx="12268914" cy="581263"/>
          </a:xfrm>
          <a:prstGeom prst="rect">
            <a:avLst/>
          </a:prstGeom>
          <a:noFill/>
          <a:ln/>
        </p:spPr>
        <p:txBody>
          <a:bodyPr wrap="square" lIns="0" tIns="0" rIns="0" bIns="0" rtlCol="0" anchor="t"/>
          <a:lstStyle/>
          <a:p>
            <a:pPr marL="0" indent="0" algn="l">
              <a:lnSpc>
                <a:spcPts val="2250"/>
              </a:lnSpc>
              <a:buNone/>
            </a:pPr>
            <a:r>
              <a:rPr lang="en-US" sz="1400" dirty="0">
                <a:solidFill>
                  <a:srgbClr val="E0E4E6"/>
                </a:solidFill>
                <a:latin typeface="Barlow" pitchFamily="34" charset="0"/>
                <a:ea typeface="Barlow" pitchFamily="34" charset="-122"/>
                <a:cs typeface="Barlow" pitchFamily="34" charset="-120"/>
              </a:rPr>
              <a:t>These provide a range around a prediction, quantifying the uncertainty. For example, stating with 95% confidence that a customer will spend between $50 and $70.</a:t>
            </a:r>
            <a:endParaRPr lang="en-US" sz="1400" dirty="0"/>
          </a:p>
        </p:txBody>
      </p:sp>
      <p:sp>
        <p:nvSpPr>
          <p:cNvPr id="17" name="Rectangle 16"/>
          <p:cNvSpPr/>
          <p:nvPr/>
        </p:nvSpPr>
        <p:spPr>
          <a:xfrm>
            <a:off x="12814300" y="7708900"/>
            <a:ext cx="1714500" cy="406400"/>
          </a:xfrm>
          <a:prstGeom prst="rect">
            <a:avLst/>
          </a:prstGeom>
          <a:solidFill>
            <a:srgbClr val="0C002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accent4">
                  <a:lumMod val="20000"/>
                  <a:lumOff val="80000"/>
                </a:schemeClr>
              </a:solidFill>
            </a:endParaRPr>
          </a:p>
        </p:txBody>
      </p:sp>
    </p:spTree>
    <p:extLst>
      <p:ext uri="{BB962C8B-B14F-4D97-AF65-F5344CB8AC3E}">
        <p14:creationId xmlns:p14="http://schemas.microsoft.com/office/powerpoint/2010/main" val="20023815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6638" y="501491"/>
            <a:ext cx="13177123" cy="1393031"/>
          </a:xfrm>
          <a:prstGeom prst="rect">
            <a:avLst/>
          </a:prstGeom>
          <a:noFill/>
          <a:ln/>
        </p:spPr>
        <p:txBody>
          <a:bodyPr wrap="square" lIns="0" tIns="0" rIns="0" bIns="0" rtlCol="0" anchor="t"/>
          <a:lstStyle/>
          <a:p>
            <a:pPr marL="0" indent="0" algn="l">
              <a:lnSpc>
                <a:spcPts val="5450"/>
              </a:lnSpc>
              <a:buNone/>
            </a:pPr>
            <a:r>
              <a:rPr lang="en-US" sz="4350" b="1" dirty="0">
                <a:solidFill>
                  <a:srgbClr val="F0FCFF"/>
                </a:solidFill>
                <a:latin typeface="Spline Sans Bold" pitchFamily="34" charset="0"/>
                <a:ea typeface="Spline Sans Bold" pitchFamily="34" charset="-122"/>
                <a:cs typeface="Spline Sans Bold" pitchFamily="34" charset="-120"/>
              </a:rPr>
              <a:t>Inferential Statistics: Drawing Conclusions and Predictions</a:t>
            </a:r>
            <a:endParaRPr lang="en-US" sz="4350" dirty="0"/>
          </a:p>
        </p:txBody>
      </p:sp>
      <p:sp>
        <p:nvSpPr>
          <p:cNvPr id="3" name="Text 1"/>
          <p:cNvSpPr/>
          <p:nvPr/>
        </p:nvSpPr>
        <p:spPr>
          <a:xfrm>
            <a:off x="726638" y="2257782"/>
            <a:ext cx="13177123" cy="581263"/>
          </a:xfrm>
          <a:prstGeom prst="rect">
            <a:avLst/>
          </a:prstGeom>
          <a:noFill/>
          <a:ln/>
        </p:spPr>
        <p:txBody>
          <a:bodyPr wrap="square" lIns="0" tIns="0" rIns="0" bIns="0" rtlCol="0" anchor="t"/>
          <a:lstStyle/>
          <a:p>
            <a:pPr marL="0" indent="0" algn="l">
              <a:lnSpc>
                <a:spcPts val="2250"/>
              </a:lnSpc>
              <a:buNone/>
            </a:pPr>
            <a:r>
              <a:rPr lang="en-US" sz="1400" dirty="0">
                <a:solidFill>
                  <a:srgbClr val="E0E4E6"/>
                </a:solidFill>
                <a:latin typeface="Barlow" pitchFamily="34" charset="0"/>
                <a:ea typeface="Barlow" pitchFamily="34" charset="-122"/>
                <a:cs typeface="Barlow" pitchFamily="34" charset="-120"/>
              </a:rPr>
              <a:t>While descriptive statistics summarize, inferential statistics enable us to go further: extrapolating insights from a sample dataset to make broader conclusions and predictions about a larger population. This is fundamental for validating model findings and ensuring generalizability.</a:t>
            </a:r>
            <a:endParaRPr lang="en-US" sz="1400" dirty="0"/>
          </a:p>
        </p:txBody>
      </p:sp>
      <p:sp>
        <p:nvSpPr>
          <p:cNvPr id="4" name="Shape 2"/>
          <p:cNvSpPr/>
          <p:nvPr/>
        </p:nvSpPr>
        <p:spPr>
          <a:xfrm>
            <a:off x="726638" y="3043357"/>
            <a:ext cx="726638" cy="1305758"/>
          </a:xfrm>
          <a:prstGeom prst="roundRect">
            <a:avLst>
              <a:gd name="adj" fmla="val 360053"/>
            </a:avLst>
          </a:prstGeom>
          <a:solidFill>
            <a:srgbClr val="0A081B"/>
          </a:solidFill>
          <a:ln w="15240">
            <a:solidFill>
              <a:srgbClr val="16FFBB"/>
            </a:solidFill>
            <a:prstDash val="solid"/>
          </a:ln>
        </p:spPr>
      </p:sp>
      <p:pic>
        <p:nvPicPr>
          <p:cNvPr id="5" name="Image 0" descr="preencoded.png"/>
          <p:cNvPicPr>
            <a:picLocks noChangeAspect="1"/>
          </p:cNvPicPr>
          <p:nvPr/>
        </p:nvPicPr>
        <p:blipFill>
          <a:blip r:embed="rId3"/>
          <a:stretch>
            <a:fillRect/>
          </a:stretch>
        </p:blipFill>
        <p:spPr>
          <a:xfrm>
            <a:off x="953691" y="3525917"/>
            <a:ext cx="272415" cy="340638"/>
          </a:xfrm>
          <a:prstGeom prst="rect">
            <a:avLst/>
          </a:prstGeom>
        </p:spPr>
      </p:pic>
      <p:sp>
        <p:nvSpPr>
          <p:cNvPr id="6" name="Text 3"/>
          <p:cNvSpPr/>
          <p:nvPr/>
        </p:nvSpPr>
        <p:spPr>
          <a:xfrm>
            <a:off x="1634847" y="3224927"/>
            <a:ext cx="2018705" cy="252413"/>
          </a:xfrm>
          <a:prstGeom prst="rect">
            <a:avLst/>
          </a:prstGeom>
          <a:noFill/>
          <a:ln/>
        </p:spPr>
        <p:txBody>
          <a:bodyPr wrap="none" lIns="0" tIns="0" rIns="0" bIns="0" rtlCol="0" anchor="t"/>
          <a:lstStyle/>
          <a:p>
            <a:pPr marL="0" indent="0" algn="l">
              <a:lnSpc>
                <a:spcPts val="1950"/>
              </a:lnSpc>
              <a:buNone/>
            </a:pPr>
            <a:r>
              <a:rPr lang="en-US" sz="1550" b="1" dirty="0">
                <a:solidFill>
                  <a:srgbClr val="E0E4E6"/>
                </a:solidFill>
                <a:latin typeface="Spline Sans Bold" pitchFamily="34" charset="0"/>
                <a:ea typeface="Spline Sans Bold" pitchFamily="34" charset="-122"/>
                <a:cs typeface="Spline Sans Bold" pitchFamily="34" charset="-120"/>
              </a:rPr>
              <a:t>Hypothesis Testing</a:t>
            </a:r>
            <a:endParaRPr lang="en-US" sz="1550" dirty="0"/>
          </a:p>
        </p:txBody>
      </p:sp>
      <p:sp>
        <p:nvSpPr>
          <p:cNvPr id="7" name="Text 4"/>
          <p:cNvSpPr/>
          <p:nvPr/>
        </p:nvSpPr>
        <p:spPr>
          <a:xfrm>
            <a:off x="1634847" y="3586282"/>
            <a:ext cx="12268914" cy="581263"/>
          </a:xfrm>
          <a:prstGeom prst="rect">
            <a:avLst/>
          </a:prstGeom>
          <a:noFill/>
          <a:ln/>
        </p:spPr>
        <p:txBody>
          <a:bodyPr wrap="square" lIns="0" tIns="0" rIns="0" bIns="0" rtlCol="0" anchor="t"/>
          <a:lstStyle/>
          <a:p>
            <a:pPr marL="0" indent="0" algn="l">
              <a:lnSpc>
                <a:spcPts val="2250"/>
              </a:lnSpc>
              <a:buNone/>
            </a:pPr>
            <a:r>
              <a:rPr lang="en-US" sz="1400" dirty="0">
                <a:solidFill>
                  <a:srgbClr val="E0E4E6"/>
                </a:solidFill>
                <a:latin typeface="Barlow" pitchFamily="34" charset="0"/>
                <a:ea typeface="Barlow" pitchFamily="34" charset="-122"/>
                <a:cs typeface="Barlow" pitchFamily="34" charset="-120"/>
              </a:rPr>
              <a:t>Crucial for A/B testing, it allows us to compare model performance, for example, determining if a new model's improvement is statistically significant (e.g., p-value &lt; 0.05).</a:t>
            </a:r>
            <a:endParaRPr lang="en-US" sz="1400" dirty="0"/>
          </a:p>
        </p:txBody>
      </p:sp>
      <p:sp>
        <p:nvSpPr>
          <p:cNvPr id="8" name="Shape 5"/>
          <p:cNvSpPr/>
          <p:nvPr/>
        </p:nvSpPr>
        <p:spPr>
          <a:xfrm>
            <a:off x="726638" y="4485323"/>
            <a:ext cx="726638" cy="1305758"/>
          </a:xfrm>
          <a:prstGeom prst="roundRect">
            <a:avLst>
              <a:gd name="adj" fmla="val 360053"/>
            </a:avLst>
          </a:prstGeom>
          <a:solidFill>
            <a:srgbClr val="0A081B"/>
          </a:solidFill>
          <a:ln w="15240">
            <a:solidFill>
              <a:srgbClr val="29DDDA"/>
            </a:solidFill>
            <a:prstDash val="solid"/>
          </a:ln>
        </p:spPr>
      </p:sp>
      <p:pic>
        <p:nvPicPr>
          <p:cNvPr id="9" name="Image 1" descr="preencoded.png"/>
          <p:cNvPicPr>
            <a:picLocks noChangeAspect="1"/>
          </p:cNvPicPr>
          <p:nvPr/>
        </p:nvPicPr>
        <p:blipFill>
          <a:blip r:embed="rId4"/>
          <a:stretch>
            <a:fillRect/>
          </a:stretch>
        </p:blipFill>
        <p:spPr>
          <a:xfrm>
            <a:off x="953691" y="4967883"/>
            <a:ext cx="272415" cy="340638"/>
          </a:xfrm>
          <a:prstGeom prst="rect">
            <a:avLst/>
          </a:prstGeom>
        </p:spPr>
      </p:pic>
      <p:sp>
        <p:nvSpPr>
          <p:cNvPr id="10" name="Text 6"/>
          <p:cNvSpPr/>
          <p:nvPr/>
        </p:nvSpPr>
        <p:spPr>
          <a:xfrm>
            <a:off x="1634847" y="4666893"/>
            <a:ext cx="2018705" cy="252413"/>
          </a:xfrm>
          <a:prstGeom prst="rect">
            <a:avLst/>
          </a:prstGeom>
          <a:noFill/>
          <a:ln/>
        </p:spPr>
        <p:txBody>
          <a:bodyPr wrap="none" lIns="0" tIns="0" rIns="0" bIns="0" rtlCol="0" anchor="t"/>
          <a:lstStyle/>
          <a:p>
            <a:pPr marL="0" indent="0" algn="l">
              <a:lnSpc>
                <a:spcPts val="1950"/>
              </a:lnSpc>
              <a:buNone/>
            </a:pPr>
            <a:r>
              <a:rPr lang="en-US" sz="1550" b="1" dirty="0">
                <a:solidFill>
                  <a:srgbClr val="E0E4E6"/>
                </a:solidFill>
                <a:latin typeface="Spline Sans Bold" pitchFamily="34" charset="0"/>
                <a:ea typeface="Spline Sans Bold" pitchFamily="34" charset="-122"/>
                <a:cs typeface="Spline Sans Bold" pitchFamily="34" charset="-120"/>
              </a:rPr>
              <a:t>Confidence Intervals</a:t>
            </a:r>
            <a:endParaRPr lang="en-US" sz="1550" dirty="0"/>
          </a:p>
        </p:txBody>
      </p:sp>
      <p:sp>
        <p:nvSpPr>
          <p:cNvPr id="11" name="Text 7"/>
          <p:cNvSpPr/>
          <p:nvPr/>
        </p:nvSpPr>
        <p:spPr>
          <a:xfrm>
            <a:off x="1634847" y="5028248"/>
            <a:ext cx="12268914" cy="581263"/>
          </a:xfrm>
          <a:prstGeom prst="rect">
            <a:avLst/>
          </a:prstGeom>
          <a:noFill/>
          <a:ln/>
        </p:spPr>
        <p:txBody>
          <a:bodyPr wrap="square" lIns="0" tIns="0" rIns="0" bIns="0" rtlCol="0" anchor="t"/>
          <a:lstStyle/>
          <a:p>
            <a:pPr marL="0" indent="0" algn="l">
              <a:lnSpc>
                <a:spcPts val="2250"/>
              </a:lnSpc>
              <a:buNone/>
            </a:pPr>
            <a:r>
              <a:rPr lang="en-US" sz="1400" dirty="0">
                <a:solidFill>
                  <a:srgbClr val="E0E4E6"/>
                </a:solidFill>
                <a:latin typeface="Barlow" pitchFamily="34" charset="0"/>
                <a:ea typeface="Barlow" pitchFamily="34" charset="-122"/>
                <a:cs typeface="Barlow" pitchFamily="34" charset="-120"/>
              </a:rPr>
              <a:t>These provide a range around a prediction, quantifying the uncertainty. For example, stating with 95% confidence that a customer will spend between $50 and $70.</a:t>
            </a:r>
            <a:endParaRPr lang="en-US" sz="1400" dirty="0"/>
          </a:p>
        </p:txBody>
      </p:sp>
      <p:sp>
        <p:nvSpPr>
          <p:cNvPr id="12" name="Shape 8"/>
          <p:cNvSpPr/>
          <p:nvPr/>
        </p:nvSpPr>
        <p:spPr>
          <a:xfrm>
            <a:off x="726638" y="5927288"/>
            <a:ext cx="726638" cy="1305758"/>
          </a:xfrm>
          <a:prstGeom prst="roundRect">
            <a:avLst>
              <a:gd name="adj" fmla="val 360053"/>
            </a:avLst>
          </a:prstGeom>
          <a:solidFill>
            <a:srgbClr val="0A081B"/>
          </a:solidFill>
          <a:ln w="15240">
            <a:solidFill>
              <a:srgbClr val="37A7E7"/>
            </a:solidFill>
            <a:prstDash val="solid"/>
          </a:ln>
        </p:spPr>
      </p:sp>
      <p:pic>
        <p:nvPicPr>
          <p:cNvPr id="13" name="Image 2" descr="preencoded.png"/>
          <p:cNvPicPr>
            <a:picLocks noChangeAspect="1"/>
          </p:cNvPicPr>
          <p:nvPr/>
        </p:nvPicPr>
        <p:blipFill>
          <a:blip r:embed="rId5"/>
          <a:stretch>
            <a:fillRect/>
          </a:stretch>
        </p:blipFill>
        <p:spPr>
          <a:xfrm>
            <a:off x="953691" y="6409849"/>
            <a:ext cx="272415" cy="340638"/>
          </a:xfrm>
          <a:prstGeom prst="rect">
            <a:avLst/>
          </a:prstGeom>
        </p:spPr>
      </p:pic>
      <p:sp>
        <p:nvSpPr>
          <p:cNvPr id="14" name="Text 9"/>
          <p:cNvSpPr/>
          <p:nvPr/>
        </p:nvSpPr>
        <p:spPr>
          <a:xfrm>
            <a:off x="1634847" y="6108859"/>
            <a:ext cx="2031206" cy="252413"/>
          </a:xfrm>
          <a:prstGeom prst="rect">
            <a:avLst/>
          </a:prstGeom>
          <a:noFill/>
          <a:ln/>
        </p:spPr>
        <p:txBody>
          <a:bodyPr wrap="none" lIns="0" tIns="0" rIns="0" bIns="0" rtlCol="0" anchor="t"/>
          <a:lstStyle/>
          <a:p>
            <a:pPr marL="0" indent="0" algn="l">
              <a:lnSpc>
                <a:spcPts val="1950"/>
              </a:lnSpc>
              <a:buNone/>
            </a:pPr>
            <a:r>
              <a:rPr lang="en-US" sz="1550" b="1" dirty="0">
                <a:solidFill>
                  <a:srgbClr val="E0E4E6"/>
                </a:solidFill>
                <a:latin typeface="Spline Sans Bold" pitchFamily="34" charset="0"/>
                <a:ea typeface="Spline Sans Bold" pitchFamily="34" charset="-122"/>
                <a:cs typeface="Spline Sans Bold" pitchFamily="34" charset="-120"/>
              </a:rPr>
              <a:t>Sampling Techniques</a:t>
            </a:r>
            <a:endParaRPr lang="en-US" sz="1550" dirty="0"/>
          </a:p>
        </p:txBody>
      </p:sp>
      <p:sp>
        <p:nvSpPr>
          <p:cNvPr id="15" name="Text 10"/>
          <p:cNvSpPr/>
          <p:nvPr/>
        </p:nvSpPr>
        <p:spPr>
          <a:xfrm>
            <a:off x="1634847" y="6470213"/>
            <a:ext cx="12268914" cy="581263"/>
          </a:xfrm>
          <a:prstGeom prst="rect">
            <a:avLst/>
          </a:prstGeom>
          <a:noFill/>
          <a:ln/>
        </p:spPr>
        <p:txBody>
          <a:bodyPr wrap="square" lIns="0" tIns="0" rIns="0" bIns="0" rtlCol="0" anchor="t"/>
          <a:lstStyle/>
          <a:p>
            <a:pPr marL="0" indent="0" algn="l">
              <a:lnSpc>
                <a:spcPts val="2250"/>
              </a:lnSpc>
              <a:buNone/>
            </a:pPr>
            <a:r>
              <a:rPr lang="en-US" sz="1400" dirty="0">
                <a:solidFill>
                  <a:srgbClr val="E0E4E6"/>
                </a:solidFill>
                <a:latin typeface="Barlow" pitchFamily="34" charset="0"/>
                <a:ea typeface="Barlow" pitchFamily="34" charset="-122"/>
                <a:cs typeface="Barlow" pitchFamily="34" charset="-120"/>
              </a:rPr>
              <a:t>Methods like Random and Stratified sampling ensure that the training datasets are representative of the entire population, preventing bias and improving model generalization.</a:t>
            </a:r>
            <a:endParaRPr lang="en-US" sz="1400" dirty="0"/>
          </a:p>
        </p:txBody>
      </p:sp>
      <p:sp>
        <p:nvSpPr>
          <p:cNvPr id="17" name="Rectangle 16"/>
          <p:cNvSpPr/>
          <p:nvPr/>
        </p:nvSpPr>
        <p:spPr>
          <a:xfrm>
            <a:off x="12814300" y="7708900"/>
            <a:ext cx="1714500" cy="406400"/>
          </a:xfrm>
          <a:prstGeom prst="rect">
            <a:avLst/>
          </a:prstGeom>
          <a:solidFill>
            <a:srgbClr val="0C002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accent4">
                  <a:lumMod val="20000"/>
                  <a:lumOff val="80000"/>
                </a:schemeClr>
              </a:solidFill>
            </a:endParaRPr>
          </a:p>
        </p:txBody>
      </p:sp>
    </p:spTree>
    <p:extLst>
      <p:ext uri="{BB962C8B-B14F-4D97-AF65-F5344CB8AC3E}">
        <p14:creationId xmlns:p14="http://schemas.microsoft.com/office/powerpoint/2010/main" val="12595943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6638" y="501491"/>
            <a:ext cx="13177123" cy="1393031"/>
          </a:xfrm>
          <a:prstGeom prst="rect">
            <a:avLst/>
          </a:prstGeom>
          <a:noFill/>
          <a:ln/>
        </p:spPr>
        <p:txBody>
          <a:bodyPr wrap="square" lIns="0" tIns="0" rIns="0" bIns="0" rtlCol="0" anchor="t"/>
          <a:lstStyle/>
          <a:p>
            <a:pPr marL="0" indent="0" algn="l">
              <a:lnSpc>
                <a:spcPts val="5450"/>
              </a:lnSpc>
              <a:buNone/>
            </a:pPr>
            <a:r>
              <a:rPr lang="en-US" sz="4350" b="1" dirty="0">
                <a:solidFill>
                  <a:srgbClr val="F0FCFF"/>
                </a:solidFill>
                <a:latin typeface="Spline Sans Bold" pitchFamily="34" charset="0"/>
                <a:ea typeface="Spline Sans Bold" pitchFamily="34" charset="-122"/>
                <a:cs typeface="Spline Sans Bold" pitchFamily="34" charset="-120"/>
              </a:rPr>
              <a:t>Inferential Statistics: Drawing Conclusions and Predictions</a:t>
            </a:r>
            <a:endParaRPr lang="en-US" sz="4350" dirty="0"/>
          </a:p>
        </p:txBody>
      </p:sp>
      <p:sp>
        <p:nvSpPr>
          <p:cNvPr id="3" name="Text 1"/>
          <p:cNvSpPr/>
          <p:nvPr/>
        </p:nvSpPr>
        <p:spPr>
          <a:xfrm>
            <a:off x="726638" y="2257782"/>
            <a:ext cx="13177123" cy="581263"/>
          </a:xfrm>
          <a:prstGeom prst="rect">
            <a:avLst/>
          </a:prstGeom>
          <a:noFill/>
          <a:ln/>
        </p:spPr>
        <p:txBody>
          <a:bodyPr wrap="square" lIns="0" tIns="0" rIns="0" bIns="0" rtlCol="0" anchor="t"/>
          <a:lstStyle/>
          <a:p>
            <a:pPr marL="0" indent="0" algn="l">
              <a:lnSpc>
                <a:spcPts val="2250"/>
              </a:lnSpc>
              <a:buNone/>
            </a:pPr>
            <a:r>
              <a:rPr lang="en-US" sz="1400" dirty="0">
                <a:solidFill>
                  <a:srgbClr val="E0E4E6"/>
                </a:solidFill>
                <a:latin typeface="Barlow" pitchFamily="34" charset="0"/>
                <a:ea typeface="Barlow" pitchFamily="34" charset="-122"/>
                <a:cs typeface="Barlow" pitchFamily="34" charset="-120"/>
              </a:rPr>
              <a:t>While descriptive statistics summarize, inferential statistics enable us to go further: extrapolating insights from a sample dataset to make broader conclusions and predictions about a larger population. This is fundamental for validating model findings and ensuring generalizability.</a:t>
            </a:r>
            <a:endParaRPr lang="en-US" sz="1400" dirty="0"/>
          </a:p>
        </p:txBody>
      </p:sp>
      <p:sp>
        <p:nvSpPr>
          <p:cNvPr id="4" name="Shape 2"/>
          <p:cNvSpPr/>
          <p:nvPr/>
        </p:nvSpPr>
        <p:spPr>
          <a:xfrm>
            <a:off x="726638" y="3043357"/>
            <a:ext cx="726638" cy="1305758"/>
          </a:xfrm>
          <a:prstGeom prst="roundRect">
            <a:avLst>
              <a:gd name="adj" fmla="val 360053"/>
            </a:avLst>
          </a:prstGeom>
          <a:solidFill>
            <a:srgbClr val="0A081B"/>
          </a:solidFill>
          <a:ln w="15240">
            <a:solidFill>
              <a:srgbClr val="16FFBB"/>
            </a:solidFill>
            <a:prstDash val="solid"/>
          </a:ln>
        </p:spPr>
      </p:sp>
      <p:pic>
        <p:nvPicPr>
          <p:cNvPr id="5" name="Image 0" descr="preencoded.png"/>
          <p:cNvPicPr>
            <a:picLocks noChangeAspect="1"/>
          </p:cNvPicPr>
          <p:nvPr/>
        </p:nvPicPr>
        <p:blipFill>
          <a:blip r:embed="rId3"/>
          <a:stretch>
            <a:fillRect/>
          </a:stretch>
        </p:blipFill>
        <p:spPr>
          <a:xfrm>
            <a:off x="953691" y="3525917"/>
            <a:ext cx="272415" cy="340638"/>
          </a:xfrm>
          <a:prstGeom prst="rect">
            <a:avLst/>
          </a:prstGeom>
        </p:spPr>
      </p:pic>
      <p:sp>
        <p:nvSpPr>
          <p:cNvPr id="6" name="Text 3"/>
          <p:cNvSpPr/>
          <p:nvPr/>
        </p:nvSpPr>
        <p:spPr>
          <a:xfrm>
            <a:off x="1634847" y="3224927"/>
            <a:ext cx="2018705" cy="252413"/>
          </a:xfrm>
          <a:prstGeom prst="rect">
            <a:avLst/>
          </a:prstGeom>
          <a:noFill/>
          <a:ln/>
        </p:spPr>
        <p:txBody>
          <a:bodyPr wrap="none" lIns="0" tIns="0" rIns="0" bIns="0" rtlCol="0" anchor="t"/>
          <a:lstStyle/>
          <a:p>
            <a:pPr marL="0" indent="0" algn="l">
              <a:lnSpc>
                <a:spcPts val="1950"/>
              </a:lnSpc>
              <a:buNone/>
            </a:pPr>
            <a:r>
              <a:rPr lang="en-US" sz="1550" b="1" dirty="0">
                <a:solidFill>
                  <a:srgbClr val="E0E4E6"/>
                </a:solidFill>
                <a:latin typeface="Spline Sans Bold" pitchFamily="34" charset="0"/>
                <a:ea typeface="Spline Sans Bold" pitchFamily="34" charset="-122"/>
                <a:cs typeface="Spline Sans Bold" pitchFamily="34" charset="-120"/>
              </a:rPr>
              <a:t>Hypothesis Testing</a:t>
            </a:r>
            <a:endParaRPr lang="en-US" sz="1550" dirty="0"/>
          </a:p>
        </p:txBody>
      </p:sp>
      <p:sp>
        <p:nvSpPr>
          <p:cNvPr id="7" name="Text 4"/>
          <p:cNvSpPr/>
          <p:nvPr/>
        </p:nvSpPr>
        <p:spPr>
          <a:xfrm>
            <a:off x="1634847" y="3586282"/>
            <a:ext cx="12268914" cy="581263"/>
          </a:xfrm>
          <a:prstGeom prst="rect">
            <a:avLst/>
          </a:prstGeom>
          <a:noFill/>
          <a:ln/>
        </p:spPr>
        <p:txBody>
          <a:bodyPr wrap="square" lIns="0" tIns="0" rIns="0" bIns="0" rtlCol="0" anchor="t"/>
          <a:lstStyle/>
          <a:p>
            <a:pPr marL="0" indent="0" algn="l">
              <a:lnSpc>
                <a:spcPts val="2250"/>
              </a:lnSpc>
              <a:buNone/>
            </a:pPr>
            <a:r>
              <a:rPr lang="en-US" sz="1400" dirty="0">
                <a:solidFill>
                  <a:srgbClr val="E0E4E6"/>
                </a:solidFill>
                <a:latin typeface="Barlow" pitchFamily="34" charset="0"/>
                <a:ea typeface="Barlow" pitchFamily="34" charset="-122"/>
                <a:cs typeface="Barlow" pitchFamily="34" charset="-120"/>
              </a:rPr>
              <a:t>Crucial for A/B testing, it allows us to compare model performance, for example, determining if a new model's improvement is statistically significant (e.g., p-value &lt; 0.05).</a:t>
            </a:r>
            <a:endParaRPr lang="en-US" sz="1400" dirty="0"/>
          </a:p>
        </p:txBody>
      </p:sp>
      <p:sp>
        <p:nvSpPr>
          <p:cNvPr id="8" name="Shape 5"/>
          <p:cNvSpPr/>
          <p:nvPr/>
        </p:nvSpPr>
        <p:spPr>
          <a:xfrm>
            <a:off x="726638" y="4485323"/>
            <a:ext cx="726638" cy="1305758"/>
          </a:xfrm>
          <a:prstGeom prst="roundRect">
            <a:avLst>
              <a:gd name="adj" fmla="val 360053"/>
            </a:avLst>
          </a:prstGeom>
          <a:solidFill>
            <a:srgbClr val="0A081B"/>
          </a:solidFill>
          <a:ln w="15240">
            <a:solidFill>
              <a:srgbClr val="29DDDA"/>
            </a:solidFill>
            <a:prstDash val="solid"/>
          </a:ln>
        </p:spPr>
      </p:sp>
      <p:pic>
        <p:nvPicPr>
          <p:cNvPr id="9" name="Image 1" descr="preencoded.png"/>
          <p:cNvPicPr>
            <a:picLocks noChangeAspect="1"/>
          </p:cNvPicPr>
          <p:nvPr/>
        </p:nvPicPr>
        <p:blipFill>
          <a:blip r:embed="rId4"/>
          <a:stretch>
            <a:fillRect/>
          </a:stretch>
        </p:blipFill>
        <p:spPr>
          <a:xfrm>
            <a:off x="953691" y="4967883"/>
            <a:ext cx="272415" cy="340638"/>
          </a:xfrm>
          <a:prstGeom prst="rect">
            <a:avLst/>
          </a:prstGeom>
        </p:spPr>
      </p:pic>
      <p:sp>
        <p:nvSpPr>
          <p:cNvPr id="10" name="Text 6"/>
          <p:cNvSpPr/>
          <p:nvPr/>
        </p:nvSpPr>
        <p:spPr>
          <a:xfrm>
            <a:off x="1634847" y="4666893"/>
            <a:ext cx="2018705" cy="252413"/>
          </a:xfrm>
          <a:prstGeom prst="rect">
            <a:avLst/>
          </a:prstGeom>
          <a:noFill/>
          <a:ln/>
        </p:spPr>
        <p:txBody>
          <a:bodyPr wrap="none" lIns="0" tIns="0" rIns="0" bIns="0" rtlCol="0" anchor="t"/>
          <a:lstStyle/>
          <a:p>
            <a:pPr marL="0" indent="0" algn="l">
              <a:lnSpc>
                <a:spcPts val="1950"/>
              </a:lnSpc>
              <a:buNone/>
            </a:pPr>
            <a:r>
              <a:rPr lang="en-US" sz="1550" b="1" dirty="0">
                <a:solidFill>
                  <a:srgbClr val="E0E4E6"/>
                </a:solidFill>
                <a:latin typeface="Spline Sans Bold" pitchFamily="34" charset="0"/>
                <a:ea typeface="Spline Sans Bold" pitchFamily="34" charset="-122"/>
                <a:cs typeface="Spline Sans Bold" pitchFamily="34" charset="-120"/>
              </a:rPr>
              <a:t>Confidence Intervals</a:t>
            </a:r>
            <a:endParaRPr lang="en-US" sz="1550" dirty="0"/>
          </a:p>
        </p:txBody>
      </p:sp>
      <p:sp>
        <p:nvSpPr>
          <p:cNvPr id="11" name="Text 7"/>
          <p:cNvSpPr/>
          <p:nvPr/>
        </p:nvSpPr>
        <p:spPr>
          <a:xfrm>
            <a:off x="1634847" y="5028248"/>
            <a:ext cx="12268914" cy="581263"/>
          </a:xfrm>
          <a:prstGeom prst="rect">
            <a:avLst/>
          </a:prstGeom>
          <a:noFill/>
          <a:ln/>
        </p:spPr>
        <p:txBody>
          <a:bodyPr wrap="square" lIns="0" tIns="0" rIns="0" bIns="0" rtlCol="0" anchor="t"/>
          <a:lstStyle/>
          <a:p>
            <a:pPr marL="0" indent="0" algn="l">
              <a:lnSpc>
                <a:spcPts val="2250"/>
              </a:lnSpc>
              <a:buNone/>
            </a:pPr>
            <a:r>
              <a:rPr lang="en-US" sz="1400" dirty="0">
                <a:solidFill>
                  <a:srgbClr val="E0E4E6"/>
                </a:solidFill>
                <a:latin typeface="Barlow" pitchFamily="34" charset="0"/>
                <a:ea typeface="Barlow" pitchFamily="34" charset="-122"/>
                <a:cs typeface="Barlow" pitchFamily="34" charset="-120"/>
              </a:rPr>
              <a:t>These provide a range around a prediction, quantifying the uncertainty. For example, stating with 95% confidence that a customer will spend between $50 and $70.</a:t>
            </a:r>
            <a:endParaRPr lang="en-US" sz="1400" dirty="0"/>
          </a:p>
        </p:txBody>
      </p:sp>
      <p:sp>
        <p:nvSpPr>
          <p:cNvPr id="12" name="Shape 8"/>
          <p:cNvSpPr/>
          <p:nvPr/>
        </p:nvSpPr>
        <p:spPr>
          <a:xfrm>
            <a:off x="726638" y="5927288"/>
            <a:ext cx="726638" cy="1305758"/>
          </a:xfrm>
          <a:prstGeom prst="roundRect">
            <a:avLst>
              <a:gd name="adj" fmla="val 360053"/>
            </a:avLst>
          </a:prstGeom>
          <a:solidFill>
            <a:srgbClr val="0A081B"/>
          </a:solidFill>
          <a:ln w="15240">
            <a:solidFill>
              <a:srgbClr val="37A7E7"/>
            </a:solidFill>
            <a:prstDash val="solid"/>
          </a:ln>
        </p:spPr>
      </p:sp>
      <p:pic>
        <p:nvPicPr>
          <p:cNvPr id="13" name="Image 2" descr="preencoded.png"/>
          <p:cNvPicPr>
            <a:picLocks noChangeAspect="1"/>
          </p:cNvPicPr>
          <p:nvPr/>
        </p:nvPicPr>
        <p:blipFill>
          <a:blip r:embed="rId5"/>
          <a:stretch>
            <a:fillRect/>
          </a:stretch>
        </p:blipFill>
        <p:spPr>
          <a:xfrm>
            <a:off x="953691" y="6409849"/>
            <a:ext cx="272415" cy="340638"/>
          </a:xfrm>
          <a:prstGeom prst="rect">
            <a:avLst/>
          </a:prstGeom>
        </p:spPr>
      </p:pic>
      <p:sp>
        <p:nvSpPr>
          <p:cNvPr id="14" name="Text 9"/>
          <p:cNvSpPr/>
          <p:nvPr/>
        </p:nvSpPr>
        <p:spPr>
          <a:xfrm>
            <a:off x="1634847" y="6108859"/>
            <a:ext cx="2031206" cy="252413"/>
          </a:xfrm>
          <a:prstGeom prst="rect">
            <a:avLst/>
          </a:prstGeom>
          <a:noFill/>
          <a:ln/>
        </p:spPr>
        <p:txBody>
          <a:bodyPr wrap="none" lIns="0" tIns="0" rIns="0" bIns="0" rtlCol="0" anchor="t"/>
          <a:lstStyle/>
          <a:p>
            <a:pPr marL="0" indent="0" algn="l">
              <a:lnSpc>
                <a:spcPts val="1950"/>
              </a:lnSpc>
              <a:buNone/>
            </a:pPr>
            <a:r>
              <a:rPr lang="en-US" sz="1550" b="1" dirty="0">
                <a:solidFill>
                  <a:srgbClr val="E0E4E6"/>
                </a:solidFill>
                <a:latin typeface="Spline Sans Bold" pitchFamily="34" charset="0"/>
                <a:ea typeface="Spline Sans Bold" pitchFamily="34" charset="-122"/>
                <a:cs typeface="Spline Sans Bold" pitchFamily="34" charset="-120"/>
              </a:rPr>
              <a:t>Sampling Techniques</a:t>
            </a:r>
            <a:endParaRPr lang="en-US" sz="1550" dirty="0"/>
          </a:p>
        </p:txBody>
      </p:sp>
      <p:sp>
        <p:nvSpPr>
          <p:cNvPr id="15" name="Text 10"/>
          <p:cNvSpPr/>
          <p:nvPr/>
        </p:nvSpPr>
        <p:spPr>
          <a:xfrm>
            <a:off x="1634847" y="6470213"/>
            <a:ext cx="12268914" cy="581263"/>
          </a:xfrm>
          <a:prstGeom prst="rect">
            <a:avLst/>
          </a:prstGeom>
          <a:noFill/>
          <a:ln/>
        </p:spPr>
        <p:txBody>
          <a:bodyPr wrap="square" lIns="0" tIns="0" rIns="0" bIns="0" rtlCol="0" anchor="t"/>
          <a:lstStyle/>
          <a:p>
            <a:pPr marL="0" indent="0" algn="l">
              <a:lnSpc>
                <a:spcPts val="2250"/>
              </a:lnSpc>
              <a:buNone/>
            </a:pPr>
            <a:r>
              <a:rPr lang="en-US" sz="1400" dirty="0">
                <a:solidFill>
                  <a:srgbClr val="E0E4E6"/>
                </a:solidFill>
                <a:latin typeface="Barlow" pitchFamily="34" charset="0"/>
                <a:ea typeface="Barlow" pitchFamily="34" charset="-122"/>
                <a:cs typeface="Barlow" pitchFamily="34" charset="-120"/>
              </a:rPr>
              <a:t>Methods like Random and Stratified sampling ensure that the training datasets are representative of the entire population, preventing bias and improving model generalization.</a:t>
            </a:r>
            <a:endParaRPr lang="en-US" sz="1400" dirty="0"/>
          </a:p>
        </p:txBody>
      </p:sp>
      <p:sp>
        <p:nvSpPr>
          <p:cNvPr id="16" name="Text 11"/>
          <p:cNvSpPr/>
          <p:nvPr/>
        </p:nvSpPr>
        <p:spPr>
          <a:xfrm>
            <a:off x="726638" y="7437358"/>
            <a:ext cx="13177123" cy="290632"/>
          </a:xfrm>
          <a:prstGeom prst="rect">
            <a:avLst/>
          </a:prstGeom>
          <a:noFill/>
          <a:ln/>
        </p:spPr>
        <p:txBody>
          <a:bodyPr wrap="none" lIns="0" tIns="0" rIns="0" bIns="0" rtlCol="0" anchor="t"/>
          <a:lstStyle/>
          <a:p>
            <a:pPr marL="0" indent="0" algn="l">
              <a:lnSpc>
                <a:spcPts val="2250"/>
              </a:lnSpc>
              <a:buNone/>
            </a:pPr>
            <a:r>
              <a:rPr lang="en-US" sz="1400" dirty="0">
                <a:solidFill>
                  <a:srgbClr val="E0E4E6"/>
                </a:solidFill>
                <a:latin typeface="Barlow" pitchFamily="34" charset="0"/>
                <a:ea typeface="Barlow" pitchFamily="34" charset="-122"/>
                <a:cs typeface="Barlow" pitchFamily="34" charset="-120"/>
              </a:rPr>
              <a:t>Inferential statistics are thus critical for assessing how well a model will perform on unseen data, which is the ultimate goal of machine learning.</a:t>
            </a:r>
            <a:endParaRPr lang="en-US" sz="1400" dirty="0"/>
          </a:p>
        </p:txBody>
      </p:sp>
      <p:sp>
        <p:nvSpPr>
          <p:cNvPr id="17" name="Rectangle 16"/>
          <p:cNvSpPr/>
          <p:nvPr/>
        </p:nvSpPr>
        <p:spPr>
          <a:xfrm>
            <a:off x="12814300" y="7708900"/>
            <a:ext cx="1714500" cy="406400"/>
          </a:xfrm>
          <a:prstGeom prst="rect">
            <a:avLst/>
          </a:prstGeom>
          <a:solidFill>
            <a:srgbClr val="0C002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accent4">
                  <a:lumMod val="20000"/>
                  <a:lumOff val="80000"/>
                </a:schemeClr>
              </a:solidFill>
            </a:endParaRPr>
          </a:p>
        </p:txBody>
      </p:sp>
    </p:spTree>
    <p:extLst>
      <p:ext uri="{BB962C8B-B14F-4D97-AF65-F5344CB8AC3E}">
        <p14:creationId xmlns:p14="http://schemas.microsoft.com/office/powerpoint/2010/main" val="8874209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3189" y="876538"/>
            <a:ext cx="13084731" cy="721757"/>
          </a:xfrm>
          <a:prstGeom prst="rect">
            <a:avLst/>
          </a:prstGeom>
          <a:noFill/>
          <a:ln/>
        </p:spPr>
        <p:txBody>
          <a:bodyPr wrap="none" lIns="0" tIns="0" rIns="0" bIns="0" rtlCol="0" anchor="t"/>
          <a:lstStyle/>
          <a:p>
            <a:pPr marL="0" indent="0" algn="l">
              <a:lnSpc>
                <a:spcPts val="5650"/>
              </a:lnSpc>
              <a:buNone/>
            </a:pPr>
            <a:r>
              <a:rPr lang="en-US" sz="4500" b="1" dirty="0">
                <a:solidFill>
                  <a:srgbClr val="F0FCFF"/>
                </a:solidFill>
                <a:latin typeface="Spline Sans Bold" pitchFamily="34" charset="0"/>
                <a:ea typeface="Spline Sans Bold" pitchFamily="34" charset="-122"/>
                <a:cs typeface="Spline Sans Bold" pitchFamily="34" charset="-120"/>
              </a:rPr>
              <a:t>Probability Theory: The Language of Uncertainty</a:t>
            </a:r>
            <a:endParaRPr lang="en-US" sz="4500" dirty="0"/>
          </a:p>
        </p:txBody>
      </p:sp>
      <p:sp>
        <p:nvSpPr>
          <p:cNvPr id="3" name="Text 1"/>
          <p:cNvSpPr/>
          <p:nvPr/>
        </p:nvSpPr>
        <p:spPr>
          <a:xfrm>
            <a:off x="753189" y="1974890"/>
            <a:ext cx="13124021" cy="602694"/>
          </a:xfrm>
          <a:prstGeom prst="rect">
            <a:avLst/>
          </a:prstGeom>
          <a:noFill/>
          <a:ln/>
        </p:spPr>
        <p:txBody>
          <a:bodyPr wrap="square" lIns="0" tIns="0" rIns="0" bIns="0" rtlCol="0" anchor="t"/>
          <a:lstStyle/>
          <a:p>
            <a:pPr marL="0" indent="0" algn="l">
              <a:lnSpc>
                <a:spcPts val="2350"/>
              </a:lnSpc>
              <a:buNone/>
            </a:pPr>
            <a:r>
              <a:rPr lang="en-US" sz="1450" dirty="0">
                <a:solidFill>
                  <a:srgbClr val="E0E4E6"/>
                </a:solidFill>
                <a:latin typeface="Barlow" pitchFamily="34" charset="0"/>
                <a:ea typeface="Barlow" pitchFamily="34" charset="-122"/>
                <a:cs typeface="Barlow" pitchFamily="34" charset="-120"/>
              </a:rPr>
              <a:t>Probability theory provides the mathematical framework to deal with uncertainty and chance, a critical component underpinning many machine learning algorithms, especially those involved in classification and complex decision-making processes.</a:t>
            </a:r>
            <a:endParaRPr lang="en-US" sz="1450" dirty="0"/>
          </a:p>
        </p:txBody>
      </p:sp>
      <p:sp>
        <p:nvSpPr>
          <p:cNvPr id="14" name="Rectangle 13"/>
          <p:cNvSpPr/>
          <p:nvPr/>
        </p:nvSpPr>
        <p:spPr>
          <a:xfrm>
            <a:off x="12814300" y="7708900"/>
            <a:ext cx="1714500" cy="406400"/>
          </a:xfrm>
          <a:prstGeom prst="rect">
            <a:avLst/>
          </a:prstGeom>
          <a:solidFill>
            <a:srgbClr val="0C002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accent4">
                  <a:lumMod val="20000"/>
                  <a:lumOff val="80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33F7C503-29DD-4DFC-BEBD-E959778CFF6A}"/>
              </a:ext>
            </a:extLst>
          </p:cNvPr>
          <p:cNvSpPr/>
          <p:nvPr/>
        </p:nvSpPr>
        <p:spPr>
          <a:xfrm>
            <a:off x="830821" y="1079090"/>
            <a:ext cx="9649610" cy="1895222"/>
          </a:xfrm>
          <a:prstGeom prst="rect">
            <a:avLst/>
          </a:prstGeom>
          <a:noFill/>
          <a:ln/>
        </p:spPr>
        <p:txBody>
          <a:bodyPr wrap="square" lIns="0" tIns="0" rIns="0" bIns="0" rtlCol="0" anchor="t"/>
          <a:lstStyle/>
          <a:p>
            <a:pPr marL="0" indent="0" algn="l">
              <a:lnSpc>
                <a:spcPts val="6600"/>
              </a:lnSpc>
              <a:buNone/>
            </a:pPr>
            <a:r>
              <a:rPr lang="en-US" sz="4400" b="1" dirty="0">
                <a:solidFill>
                  <a:srgbClr val="F0FCFF"/>
                </a:solidFill>
                <a:ea typeface="Spline Sans Bold" pitchFamily="34" charset="-122"/>
                <a:cs typeface="Spline Sans Bold" pitchFamily="34" charset="-120"/>
              </a:rPr>
              <a:t>What are all the Machine Learning Algorithms Do You Know?</a:t>
            </a:r>
            <a:endParaRPr lang="en-US" sz="4400" dirty="0"/>
          </a:p>
        </p:txBody>
      </p:sp>
      <p:sp>
        <p:nvSpPr>
          <p:cNvPr id="3" name="Text 1">
            <a:extLst>
              <a:ext uri="{FF2B5EF4-FFF2-40B4-BE49-F238E27FC236}">
                <a16:creationId xmlns:a16="http://schemas.microsoft.com/office/drawing/2014/main" id="{4D848E06-9967-4461-9E57-92FA48FB1538}"/>
              </a:ext>
            </a:extLst>
          </p:cNvPr>
          <p:cNvSpPr/>
          <p:nvPr/>
        </p:nvSpPr>
        <p:spPr>
          <a:xfrm>
            <a:off x="1021739" y="3061600"/>
            <a:ext cx="7700231" cy="4273696"/>
          </a:xfrm>
          <a:prstGeom prst="rect">
            <a:avLst/>
          </a:prstGeom>
          <a:noFill/>
          <a:ln/>
        </p:spPr>
        <p:txBody>
          <a:bodyPr wrap="square" lIns="0" tIns="0" rIns="0" bIns="0" rtlCol="0" anchor="t"/>
          <a:lstStyle/>
          <a:p>
            <a:pPr marL="342900" indent="-342900" algn="l">
              <a:lnSpc>
                <a:spcPct val="150000"/>
              </a:lnSpc>
              <a:buAutoNum type="arabicPeriod"/>
            </a:pPr>
            <a:r>
              <a:rPr lang="en-US" sz="3200" dirty="0">
                <a:solidFill>
                  <a:schemeClr val="bg1"/>
                </a:solidFill>
              </a:rPr>
              <a:t>Linear Regression</a:t>
            </a:r>
          </a:p>
          <a:p>
            <a:pPr marL="342900" indent="-342900" algn="l">
              <a:lnSpc>
                <a:spcPct val="150000"/>
              </a:lnSpc>
              <a:buAutoNum type="arabicPeriod"/>
            </a:pPr>
            <a:r>
              <a:rPr lang="en-US" sz="3200" dirty="0">
                <a:solidFill>
                  <a:schemeClr val="bg1"/>
                </a:solidFill>
              </a:rPr>
              <a:t>Polynomial Regression</a:t>
            </a:r>
          </a:p>
          <a:p>
            <a:pPr marL="342900" indent="-342900" algn="l">
              <a:lnSpc>
                <a:spcPct val="150000"/>
              </a:lnSpc>
              <a:buAutoNum type="arabicPeriod"/>
            </a:pPr>
            <a:r>
              <a:rPr lang="en-US" sz="3200" dirty="0">
                <a:solidFill>
                  <a:schemeClr val="bg1"/>
                </a:solidFill>
              </a:rPr>
              <a:t>Logistic Regression</a:t>
            </a:r>
          </a:p>
          <a:p>
            <a:pPr marL="342900" indent="-342900" algn="l">
              <a:lnSpc>
                <a:spcPct val="150000"/>
              </a:lnSpc>
              <a:buAutoNum type="arabicPeriod"/>
            </a:pPr>
            <a:r>
              <a:rPr lang="en-US" sz="3200" dirty="0">
                <a:solidFill>
                  <a:schemeClr val="bg1"/>
                </a:solidFill>
              </a:rPr>
              <a:t>Gaussian Naïve Bayes</a:t>
            </a:r>
          </a:p>
          <a:p>
            <a:pPr marL="342900" indent="-342900" algn="l">
              <a:lnSpc>
                <a:spcPct val="150000"/>
              </a:lnSpc>
              <a:buAutoNum type="arabicPeriod"/>
            </a:pPr>
            <a:r>
              <a:rPr lang="en-US" sz="3200" dirty="0">
                <a:solidFill>
                  <a:schemeClr val="bg1"/>
                </a:solidFill>
              </a:rPr>
              <a:t>Decision Trees</a:t>
            </a:r>
          </a:p>
          <a:p>
            <a:pPr marL="342900" indent="-342900" algn="l">
              <a:lnSpc>
                <a:spcPct val="150000"/>
              </a:lnSpc>
              <a:buAutoNum type="arabicPeriod"/>
            </a:pPr>
            <a:r>
              <a:rPr lang="en-US" sz="3200" dirty="0">
                <a:solidFill>
                  <a:schemeClr val="bg1"/>
                </a:solidFill>
              </a:rPr>
              <a:t>K – means Clustering </a:t>
            </a:r>
          </a:p>
        </p:txBody>
      </p:sp>
      <p:sp>
        <p:nvSpPr>
          <p:cNvPr id="5" name="Rectangle 4"/>
          <p:cNvSpPr/>
          <p:nvPr/>
        </p:nvSpPr>
        <p:spPr>
          <a:xfrm>
            <a:off x="12814300" y="7708900"/>
            <a:ext cx="1714500" cy="406400"/>
          </a:xfrm>
          <a:prstGeom prst="rect">
            <a:avLst/>
          </a:prstGeom>
          <a:solidFill>
            <a:srgbClr val="0C002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accent4">
                  <a:lumMod val="20000"/>
                  <a:lumOff val="80000"/>
                </a:schemeClr>
              </a:solidFill>
            </a:endParaRPr>
          </a:p>
        </p:txBody>
      </p:sp>
    </p:spTree>
    <p:extLst>
      <p:ext uri="{BB962C8B-B14F-4D97-AF65-F5344CB8AC3E}">
        <p14:creationId xmlns:p14="http://schemas.microsoft.com/office/powerpoint/2010/main" val="38351158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3189" y="876538"/>
            <a:ext cx="13084731" cy="721757"/>
          </a:xfrm>
          <a:prstGeom prst="rect">
            <a:avLst/>
          </a:prstGeom>
          <a:noFill/>
          <a:ln/>
        </p:spPr>
        <p:txBody>
          <a:bodyPr wrap="none" lIns="0" tIns="0" rIns="0" bIns="0" rtlCol="0" anchor="t"/>
          <a:lstStyle/>
          <a:p>
            <a:pPr marL="0" indent="0" algn="l">
              <a:lnSpc>
                <a:spcPts val="5650"/>
              </a:lnSpc>
              <a:buNone/>
            </a:pPr>
            <a:r>
              <a:rPr lang="en-US" sz="4500" b="1" dirty="0">
                <a:solidFill>
                  <a:srgbClr val="F0FCFF"/>
                </a:solidFill>
                <a:latin typeface="Spline Sans Bold" pitchFamily="34" charset="0"/>
                <a:ea typeface="Spline Sans Bold" pitchFamily="34" charset="-122"/>
                <a:cs typeface="Spline Sans Bold" pitchFamily="34" charset="-120"/>
              </a:rPr>
              <a:t>Probability Theory: The Language of Uncertainty</a:t>
            </a:r>
            <a:endParaRPr lang="en-US" sz="4500" dirty="0"/>
          </a:p>
        </p:txBody>
      </p:sp>
      <p:sp>
        <p:nvSpPr>
          <p:cNvPr id="3" name="Text 1"/>
          <p:cNvSpPr/>
          <p:nvPr/>
        </p:nvSpPr>
        <p:spPr>
          <a:xfrm>
            <a:off x="753189" y="1974890"/>
            <a:ext cx="13124021" cy="602694"/>
          </a:xfrm>
          <a:prstGeom prst="rect">
            <a:avLst/>
          </a:prstGeom>
          <a:noFill/>
          <a:ln/>
        </p:spPr>
        <p:txBody>
          <a:bodyPr wrap="square" lIns="0" tIns="0" rIns="0" bIns="0" rtlCol="0" anchor="t"/>
          <a:lstStyle/>
          <a:p>
            <a:pPr marL="0" indent="0" algn="l">
              <a:lnSpc>
                <a:spcPts val="2350"/>
              </a:lnSpc>
              <a:buNone/>
            </a:pPr>
            <a:r>
              <a:rPr lang="en-US" sz="1450" dirty="0">
                <a:solidFill>
                  <a:srgbClr val="E0E4E6"/>
                </a:solidFill>
                <a:latin typeface="Barlow" pitchFamily="34" charset="0"/>
                <a:ea typeface="Barlow" pitchFamily="34" charset="-122"/>
                <a:cs typeface="Barlow" pitchFamily="34" charset="-120"/>
              </a:rPr>
              <a:t>Probability theory provides the mathematical framework to deal with uncertainty and chance, a critical component underpinning many machine learning algorithms, especially those involved in classification and complex decision-making processes.</a:t>
            </a:r>
            <a:endParaRPr lang="en-US" sz="1450" dirty="0"/>
          </a:p>
        </p:txBody>
      </p:sp>
      <p:pic>
        <p:nvPicPr>
          <p:cNvPr id="4" name="Image 0" descr="preencoded.png"/>
          <p:cNvPicPr>
            <a:picLocks noChangeAspect="1"/>
          </p:cNvPicPr>
          <p:nvPr/>
        </p:nvPicPr>
        <p:blipFill>
          <a:blip r:embed="rId3"/>
          <a:stretch>
            <a:fillRect/>
          </a:stretch>
        </p:blipFill>
        <p:spPr>
          <a:xfrm>
            <a:off x="753189" y="2789396"/>
            <a:ext cx="564833" cy="564833"/>
          </a:xfrm>
          <a:prstGeom prst="rect">
            <a:avLst/>
          </a:prstGeom>
        </p:spPr>
      </p:pic>
      <p:sp>
        <p:nvSpPr>
          <p:cNvPr id="5" name="Text 2"/>
          <p:cNvSpPr/>
          <p:nvPr/>
        </p:nvSpPr>
        <p:spPr>
          <a:xfrm>
            <a:off x="1553408" y="2948226"/>
            <a:ext cx="2272546" cy="261461"/>
          </a:xfrm>
          <a:prstGeom prst="rect">
            <a:avLst/>
          </a:prstGeom>
          <a:noFill/>
          <a:ln/>
        </p:spPr>
        <p:txBody>
          <a:bodyPr wrap="none" lIns="0" tIns="0" rIns="0" bIns="0" rtlCol="0" anchor="t"/>
          <a:lstStyle/>
          <a:p>
            <a:pPr marL="0" indent="0" algn="l">
              <a:lnSpc>
                <a:spcPts val="2050"/>
              </a:lnSpc>
              <a:buNone/>
            </a:pPr>
            <a:r>
              <a:rPr lang="en-US" sz="1600" b="1" dirty="0">
                <a:solidFill>
                  <a:srgbClr val="E0E4E6"/>
                </a:solidFill>
                <a:latin typeface="Spline Sans Bold" pitchFamily="34" charset="0"/>
                <a:ea typeface="Spline Sans Bold" pitchFamily="34" charset="-122"/>
                <a:cs typeface="Spline Sans Bold" pitchFamily="34" charset="-120"/>
              </a:rPr>
              <a:t>Conditional Probability</a:t>
            </a:r>
            <a:endParaRPr lang="en-US" sz="1600" dirty="0"/>
          </a:p>
        </p:txBody>
      </p:sp>
      <p:sp>
        <p:nvSpPr>
          <p:cNvPr id="6" name="Text 3"/>
          <p:cNvSpPr/>
          <p:nvPr/>
        </p:nvSpPr>
        <p:spPr>
          <a:xfrm>
            <a:off x="1553408" y="3322558"/>
            <a:ext cx="3417451" cy="2109430"/>
          </a:xfrm>
          <a:prstGeom prst="rect">
            <a:avLst/>
          </a:prstGeom>
          <a:noFill/>
          <a:ln/>
        </p:spPr>
        <p:txBody>
          <a:bodyPr wrap="square" lIns="0" tIns="0" rIns="0" bIns="0" rtlCol="0" anchor="t"/>
          <a:lstStyle/>
          <a:p>
            <a:pPr marL="0" indent="0" algn="l">
              <a:lnSpc>
                <a:spcPts val="2350"/>
              </a:lnSpc>
              <a:buNone/>
            </a:pPr>
            <a:r>
              <a:rPr lang="en-US" sz="1450" dirty="0">
                <a:solidFill>
                  <a:srgbClr val="E0E4E6"/>
                </a:solidFill>
                <a:latin typeface="Barlow" pitchFamily="34" charset="0"/>
                <a:ea typeface="Barlow" pitchFamily="34" charset="-122"/>
                <a:cs typeface="Barlow" pitchFamily="34" charset="-120"/>
              </a:rPr>
              <a:t>Expressed as P(A|B), this is the probability of event A occurring given that event B has already occurred. It's fundamental to algorithms like Naive Bayes, often used in spam detection to determine the likelihood of a message being spam given certain words.</a:t>
            </a:r>
            <a:endParaRPr lang="en-US" sz="1450" dirty="0"/>
          </a:p>
        </p:txBody>
      </p:sp>
      <p:sp>
        <p:nvSpPr>
          <p:cNvPr id="14" name="Rectangle 13"/>
          <p:cNvSpPr/>
          <p:nvPr/>
        </p:nvSpPr>
        <p:spPr>
          <a:xfrm>
            <a:off x="12814300" y="7708900"/>
            <a:ext cx="1714500" cy="406400"/>
          </a:xfrm>
          <a:prstGeom prst="rect">
            <a:avLst/>
          </a:prstGeom>
          <a:solidFill>
            <a:srgbClr val="0C002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accent4">
                  <a:lumMod val="20000"/>
                  <a:lumOff val="80000"/>
                </a:schemeClr>
              </a:solidFill>
            </a:endParaRPr>
          </a:p>
        </p:txBody>
      </p:sp>
    </p:spTree>
    <p:extLst>
      <p:ext uri="{BB962C8B-B14F-4D97-AF65-F5344CB8AC3E}">
        <p14:creationId xmlns:p14="http://schemas.microsoft.com/office/powerpoint/2010/main" val="35687356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3189" y="876538"/>
            <a:ext cx="13084731" cy="721757"/>
          </a:xfrm>
          <a:prstGeom prst="rect">
            <a:avLst/>
          </a:prstGeom>
          <a:noFill/>
          <a:ln/>
        </p:spPr>
        <p:txBody>
          <a:bodyPr wrap="none" lIns="0" tIns="0" rIns="0" bIns="0" rtlCol="0" anchor="t"/>
          <a:lstStyle/>
          <a:p>
            <a:pPr marL="0" indent="0" algn="l">
              <a:lnSpc>
                <a:spcPts val="5650"/>
              </a:lnSpc>
              <a:buNone/>
            </a:pPr>
            <a:r>
              <a:rPr lang="en-US" sz="4500" b="1" dirty="0">
                <a:solidFill>
                  <a:srgbClr val="F0FCFF"/>
                </a:solidFill>
                <a:latin typeface="Spline Sans Bold" pitchFamily="34" charset="0"/>
                <a:ea typeface="Spline Sans Bold" pitchFamily="34" charset="-122"/>
                <a:cs typeface="Spline Sans Bold" pitchFamily="34" charset="-120"/>
              </a:rPr>
              <a:t>Probability Theory: The Language of Uncertainty</a:t>
            </a:r>
            <a:endParaRPr lang="en-US" sz="4500" dirty="0"/>
          </a:p>
        </p:txBody>
      </p:sp>
      <p:sp>
        <p:nvSpPr>
          <p:cNvPr id="3" name="Text 1"/>
          <p:cNvSpPr/>
          <p:nvPr/>
        </p:nvSpPr>
        <p:spPr>
          <a:xfrm>
            <a:off x="753189" y="1974890"/>
            <a:ext cx="13124021" cy="602694"/>
          </a:xfrm>
          <a:prstGeom prst="rect">
            <a:avLst/>
          </a:prstGeom>
          <a:noFill/>
          <a:ln/>
        </p:spPr>
        <p:txBody>
          <a:bodyPr wrap="square" lIns="0" tIns="0" rIns="0" bIns="0" rtlCol="0" anchor="t"/>
          <a:lstStyle/>
          <a:p>
            <a:pPr marL="0" indent="0" algn="l">
              <a:lnSpc>
                <a:spcPts val="2350"/>
              </a:lnSpc>
              <a:buNone/>
            </a:pPr>
            <a:r>
              <a:rPr lang="en-US" sz="1450" dirty="0">
                <a:solidFill>
                  <a:srgbClr val="E0E4E6"/>
                </a:solidFill>
                <a:latin typeface="Barlow" pitchFamily="34" charset="0"/>
                <a:ea typeface="Barlow" pitchFamily="34" charset="-122"/>
                <a:cs typeface="Barlow" pitchFamily="34" charset="-120"/>
              </a:rPr>
              <a:t>Probability theory provides the mathematical framework to deal with uncertainty and chance, a critical component underpinning many machine learning algorithms, especially those involved in classification and complex decision-making processes.</a:t>
            </a:r>
            <a:endParaRPr lang="en-US" sz="1450" dirty="0"/>
          </a:p>
        </p:txBody>
      </p:sp>
      <p:pic>
        <p:nvPicPr>
          <p:cNvPr id="4" name="Image 0" descr="preencoded.png"/>
          <p:cNvPicPr>
            <a:picLocks noChangeAspect="1"/>
          </p:cNvPicPr>
          <p:nvPr/>
        </p:nvPicPr>
        <p:blipFill>
          <a:blip r:embed="rId3"/>
          <a:stretch>
            <a:fillRect/>
          </a:stretch>
        </p:blipFill>
        <p:spPr>
          <a:xfrm>
            <a:off x="753189" y="2789396"/>
            <a:ext cx="564833" cy="564833"/>
          </a:xfrm>
          <a:prstGeom prst="rect">
            <a:avLst/>
          </a:prstGeom>
        </p:spPr>
      </p:pic>
      <p:sp>
        <p:nvSpPr>
          <p:cNvPr id="5" name="Text 2"/>
          <p:cNvSpPr/>
          <p:nvPr/>
        </p:nvSpPr>
        <p:spPr>
          <a:xfrm>
            <a:off x="1553408" y="2948226"/>
            <a:ext cx="2272546" cy="261461"/>
          </a:xfrm>
          <a:prstGeom prst="rect">
            <a:avLst/>
          </a:prstGeom>
          <a:noFill/>
          <a:ln/>
        </p:spPr>
        <p:txBody>
          <a:bodyPr wrap="none" lIns="0" tIns="0" rIns="0" bIns="0" rtlCol="0" anchor="t"/>
          <a:lstStyle/>
          <a:p>
            <a:pPr marL="0" indent="0" algn="l">
              <a:lnSpc>
                <a:spcPts val="2050"/>
              </a:lnSpc>
              <a:buNone/>
            </a:pPr>
            <a:r>
              <a:rPr lang="en-US" sz="1600" b="1" dirty="0">
                <a:solidFill>
                  <a:srgbClr val="E0E4E6"/>
                </a:solidFill>
                <a:latin typeface="Spline Sans Bold" pitchFamily="34" charset="0"/>
                <a:ea typeface="Spline Sans Bold" pitchFamily="34" charset="-122"/>
                <a:cs typeface="Spline Sans Bold" pitchFamily="34" charset="-120"/>
              </a:rPr>
              <a:t>Conditional Probability</a:t>
            </a:r>
            <a:endParaRPr lang="en-US" sz="1600" dirty="0"/>
          </a:p>
        </p:txBody>
      </p:sp>
      <p:sp>
        <p:nvSpPr>
          <p:cNvPr id="6" name="Text 3"/>
          <p:cNvSpPr/>
          <p:nvPr/>
        </p:nvSpPr>
        <p:spPr>
          <a:xfrm>
            <a:off x="1553408" y="3322558"/>
            <a:ext cx="3417451" cy="2109430"/>
          </a:xfrm>
          <a:prstGeom prst="rect">
            <a:avLst/>
          </a:prstGeom>
          <a:noFill/>
          <a:ln/>
        </p:spPr>
        <p:txBody>
          <a:bodyPr wrap="square" lIns="0" tIns="0" rIns="0" bIns="0" rtlCol="0" anchor="t"/>
          <a:lstStyle/>
          <a:p>
            <a:pPr marL="0" indent="0" algn="l">
              <a:lnSpc>
                <a:spcPts val="2350"/>
              </a:lnSpc>
              <a:buNone/>
            </a:pPr>
            <a:r>
              <a:rPr lang="en-US" sz="1450" dirty="0">
                <a:solidFill>
                  <a:srgbClr val="E0E4E6"/>
                </a:solidFill>
                <a:latin typeface="Barlow" pitchFamily="34" charset="0"/>
                <a:ea typeface="Barlow" pitchFamily="34" charset="-122"/>
                <a:cs typeface="Barlow" pitchFamily="34" charset="-120"/>
              </a:rPr>
              <a:t>Expressed as P(A|B), this is the probability of event A occurring given that event B has already occurred. It's fundamental to algorithms like Naive Bayes, often used in spam detection to determine the likelihood of a message being spam given certain words.</a:t>
            </a:r>
            <a:endParaRPr lang="en-US" sz="1450" dirty="0"/>
          </a:p>
        </p:txBody>
      </p:sp>
      <p:pic>
        <p:nvPicPr>
          <p:cNvPr id="7" name="Image 1" descr="preencoded.png"/>
          <p:cNvPicPr>
            <a:picLocks noChangeAspect="1"/>
          </p:cNvPicPr>
          <p:nvPr/>
        </p:nvPicPr>
        <p:blipFill>
          <a:blip r:embed="rId4"/>
          <a:stretch>
            <a:fillRect/>
          </a:stretch>
        </p:blipFill>
        <p:spPr>
          <a:xfrm>
            <a:off x="5206246" y="2789396"/>
            <a:ext cx="564833" cy="564833"/>
          </a:xfrm>
          <a:prstGeom prst="rect">
            <a:avLst/>
          </a:prstGeom>
        </p:spPr>
      </p:pic>
      <p:sp>
        <p:nvSpPr>
          <p:cNvPr id="8" name="Text 4"/>
          <p:cNvSpPr/>
          <p:nvPr/>
        </p:nvSpPr>
        <p:spPr>
          <a:xfrm>
            <a:off x="6006465" y="2948226"/>
            <a:ext cx="2092285" cy="261461"/>
          </a:xfrm>
          <a:prstGeom prst="rect">
            <a:avLst/>
          </a:prstGeom>
          <a:noFill/>
          <a:ln/>
        </p:spPr>
        <p:txBody>
          <a:bodyPr wrap="none" lIns="0" tIns="0" rIns="0" bIns="0" rtlCol="0" anchor="t"/>
          <a:lstStyle/>
          <a:p>
            <a:pPr marL="0" indent="0" algn="l">
              <a:lnSpc>
                <a:spcPts val="2050"/>
              </a:lnSpc>
              <a:buNone/>
            </a:pPr>
            <a:r>
              <a:rPr lang="en-US" sz="1600" b="1" dirty="0">
                <a:solidFill>
                  <a:srgbClr val="E0E4E6"/>
                </a:solidFill>
                <a:latin typeface="Spline Sans Bold" pitchFamily="34" charset="0"/>
                <a:ea typeface="Spline Sans Bold" pitchFamily="34" charset="-122"/>
                <a:cs typeface="Spline Sans Bold" pitchFamily="34" charset="-120"/>
              </a:rPr>
              <a:t>Bayes' Theorem</a:t>
            </a:r>
            <a:endParaRPr lang="en-US" sz="1600" dirty="0"/>
          </a:p>
        </p:txBody>
      </p:sp>
      <p:sp>
        <p:nvSpPr>
          <p:cNvPr id="9" name="Text 5"/>
          <p:cNvSpPr/>
          <p:nvPr/>
        </p:nvSpPr>
        <p:spPr>
          <a:xfrm>
            <a:off x="6006465" y="3322558"/>
            <a:ext cx="3417570" cy="1808083"/>
          </a:xfrm>
          <a:prstGeom prst="rect">
            <a:avLst/>
          </a:prstGeom>
          <a:noFill/>
          <a:ln/>
        </p:spPr>
        <p:txBody>
          <a:bodyPr wrap="square" lIns="0" tIns="0" rIns="0" bIns="0" rtlCol="0" anchor="t"/>
          <a:lstStyle/>
          <a:p>
            <a:pPr marL="0" indent="0" algn="l">
              <a:lnSpc>
                <a:spcPts val="2350"/>
              </a:lnSpc>
              <a:buNone/>
            </a:pPr>
            <a:r>
              <a:rPr lang="en-US" sz="1450" dirty="0">
                <a:solidFill>
                  <a:srgbClr val="E0E4E6"/>
                </a:solidFill>
                <a:latin typeface="Barlow" pitchFamily="34" charset="0"/>
                <a:ea typeface="Barlow" pitchFamily="34" charset="-122"/>
                <a:cs typeface="Barlow" pitchFamily="34" charset="-120"/>
              </a:rPr>
              <a:t>A powerful rule for updating the probability estimate for a hypothesis as more evidence or information becomes available. It forms the very foundation of Bayesian machine learning, allowing models to adapt and learn iteratively.</a:t>
            </a:r>
            <a:endParaRPr lang="en-US" sz="1450" dirty="0"/>
          </a:p>
        </p:txBody>
      </p:sp>
      <p:sp>
        <p:nvSpPr>
          <p:cNvPr id="14" name="Rectangle 13"/>
          <p:cNvSpPr/>
          <p:nvPr/>
        </p:nvSpPr>
        <p:spPr>
          <a:xfrm>
            <a:off x="12814300" y="7708900"/>
            <a:ext cx="1714500" cy="406400"/>
          </a:xfrm>
          <a:prstGeom prst="rect">
            <a:avLst/>
          </a:prstGeom>
          <a:solidFill>
            <a:srgbClr val="0C002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accent4">
                  <a:lumMod val="20000"/>
                  <a:lumOff val="80000"/>
                </a:schemeClr>
              </a:solidFill>
            </a:endParaRPr>
          </a:p>
        </p:txBody>
      </p:sp>
    </p:spTree>
    <p:extLst>
      <p:ext uri="{BB962C8B-B14F-4D97-AF65-F5344CB8AC3E}">
        <p14:creationId xmlns:p14="http://schemas.microsoft.com/office/powerpoint/2010/main" val="30128348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3189" y="876538"/>
            <a:ext cx="13084731" cy="721757"/>
          </a:xfrm>
          <a:prstGeom prst="rect">
            <a:avLst/>
          </a:prstGeom>
          <a:noFill/>
          <a:ln/>
        </p:spPr>
        <p:txBody>
          <a:bodyPr wrap="none" lIns="0" tIns="0" rIns="0" bIns="0" rtlCol="0" anchor="t"/>
          <a:lstStyle/>
          <a:p>
            <a:pPr marL="0" indent="0" algn="l">
              <a:lnSpc>
                <a:spcPts val="5650"/>
              </a:lnSpc>
              <a:buNone/>
            </a:pPr>
            <a:r>
              <a:rPr lang="en-US" sz="4500" b="1" dirty="0">
                <a:solidFill>
                  <a:srgbClr val="F0FCFF"/>
                </a:solidFill>
                <a:latin typeface="Spline Sans Bold" pitchFamily="34" charset="0"/>
                <a:ea typeface="Spline Sans Bold" pitchFamily="34" charset="-122"/>
                <a:cs typeface="Spline Sans Bold" pitchFamily="34" charset="-120"/>
              </a:rPr>
              <a:t>Probability Theory: The Language of Uncertainty</a:t>
            </a:r>
            <a:endParaRPr lang="en-US" sz="4500" dirty="0"/>
          </a:p>
        </p:txBody>
      </p:sp>
      <p:sp>
        <p:nvSpPr>
          <p:cNvPr id="3" name="Text 1"/>
          <p:cNvSpPr/>
          <p:nvPr/>
        </p:nvSpPr>
        <p:spPr>
          <a:xfrm>
            <a:off x="753189" y="1974890"/>
            <a:ext cx="13124021" cy="602694"/>
          </a:xfrm>
          <a:prstGeom prst="rect">
            <a:avLst/>
          </a:prstGeom>
          <a:noFill/>
          <a:ln/>
        </p:spPr>
        <p:txBody>
          <a:bodyPr wrap="square" lIns="0" tIns="0" rIns="0" bIns="0" rtlCol="0" anchor="t"/>
          <a:lstStyle/>
          <a:p>
            <a:pPr marL="0" indent="0" algn="l">
              <a:lnSpc>
                <a:spcPts val="2350"/>
              </a:lnSpc>
              <a:buNone/>
            </a:pPr>
            <a:r>
              <a:rPr lang="en-US" sz="1450" dirty="0">
                <a:solidFill>
                  <a:srgbClr val="E0E4E6"/>
                </a:solidFill>
                <a:latin typeface="Barlow" pitchFamily="34" charset="0"/>
                <a:ea typeface="Barlow" pitchFamily="34" charset="-122"/>
                <a:cs typeface="Barlow" pitchFamily="34" charset="-120"/>
              </a:rPr>
              <a:t>Probability theory provides the mathematical framework to deal with uncertainty and chance, a critical component underpinning many machine learning algorithms, especially those involved in classification and complex decision-making processes.</a:t>
            </a:r>
            <a:endParaRPr lang="en-US" sz="1450" dirty="0"/>
          </a:p>
        </p:txBody>
      </p:sp>
      <p:pic>
        <p:nvPicPr>
          <p:cNvPr id="4" name="Image 0" descr="preencoded.png"/>
          <p:cNvPicPr>
            <a:picLocks noChangeAspect="1"/>
          </p:cNvPicPr>
          <p:nvPr/>
        </p:nvPicPr>
        <p:blipFill>
          <a:blip r:embed="rId3"/>
          <a:stretch>
            <a:fillRect/>
          </a:stretch>
        </p:blipFill>
        <p:spPr>
          <a:xfrm>
            <a:off x="753189" y="2789396"/>
            <a:ext cx="564833" cy="564833"/>
          </a:xfrm>
          <a:prstGeom prst="rect">
            <a:avLst/>
          </a:prstGeom>
        </p:spPr>
      </p:pic>
      <p:sp>
        <p:nvSpPr>
          <p:cNvPr id="5" name="Text 2"/>
          <p:cNvSpPr/>
          <p:nvPr/>
        </p:nvSpPr>
        <p:spPr>
          <a:xfrm>
            <a:off x="1553408" y="2948226"/>
            <a:ext cx="2272546" cy="261461"/>
          </a:xfrm>
          <a:prstGeom prst="rect">
            <a:avLst/>
          </a:prstGeom>
          <a:noFill/>
          <a:ln/>
        </p:spPr>
        <p:txBody>
          <a:bodyPr wrap="none" lIns="0" tIns="0" rIns="0" bIns="0" rtlCol="0" anchor="t"/>
          <a:lstStyle/>
          <a:p>
            <a:pPr marL="0" indent="0" algn="l">
              <a:lnSpc>
                <a:spcPts val="2050"/>
              </a:lnSpc>
              <a:buNone/>
            </a:pPr>
            <a:r>
              <a:rPr lang="en-US" sz="1600" b="1" dirty="0">
                <a:solidFill>
                  <a:srgbClr val="E0E4E6"/>
                </a:solidFill>
                <a:latin typeface="Spline Sans Bold" pitchFamily="34" charset="0"/>
                <a:ea typeface="Spline Sans Bold" pitchFamily="34" charset="-122"/>
                <a:cs typeface="Spline Sans Bold" pitchFamily="34" charset="-120"/>
              </a:rPr>
              <a:t>Conditional Probability</a:t>
            </a:r>
            <a:endParaRPr lang="en-US" sz="1600" dirty="0"/>
          </a:p>
        </p:txBody>
      </p:sp>
      <p:sp>
        <p:nvSpPr>
          <p:cNvPr id="6" name="Text 3"/>
          <p:cNvSpPr/>
          <p:nvPr/>
        </p:nvSpPr>
        <p:spPr>
          <a:xfrm>
            <a:off x="1553408" y="3322558"/>
            <a:ext cx="3417451" cy="2109430"/>
          </a:xfrm>
          <a:prstGeom prst="rect">
            <a:avLst/>
          </a:prstGeom>
          <a:noFill/>
          <a:ln/>
        </p:spPr>
        <p:txBody>
          <a:bodyPr wrap="square" lIns="0" tIns="0" rIns="0" bIns="0" rtlCol="0" anchor="t"/>
          <a:lstStyle/>
          <a:p>
            <a:pPr marL="0" indent="0" algn="l">
              <a:lnSpc>
                <a:spcPts val="2350"/>
              </a:lnSpc>
              <a:buNone/>
            </a:pPr>
            <a:r>
              <a:rPr lang="en-US" sz="1450" dirty="0">
                <a:solidFill>
                  <a:srgbClr val="E0E4E6"/>
                </a:solidFill>
                <a:latin typeface="Barlow" pitchFamily="34" charset="0"/>
                <a:ea typeface="Barlow" pitchFamily="34" charset="-122"/>
                <a:cs typeface="Barlow" pitchFamily="34" charset="-120"/>
              </a:rPr>
              <a:t>Expressed as P(A|B), this is the probability of event A occurring given that event B has already occurred. It's fundamental to algorithms like Naive Bayes, often used in spam detection to determine the likelihood of a message being spam given certain words.</a:t>
            </a:r>
            <a:endParaRPr lang="en-US" sz="1450" dirty="0"/>
          </a:p>
        </p:txBody>
      </p:sp>
      <p:pic>
        <p:nvPicPr>
          <p:cNvPr id="7" name="Image 1" descr="preencoded.png"/>
          <p:cNvPicPr>
            <a:picLocks noChangeAspect="1"/>
          </p:cNvPicPr>
          <p:nvPr/>
        </p:nvPicPr>
        <p:blipFill>
          <a:blip r:embed="rId4"/>
          <a:stretch>
            <a:fillRect/>
          </a:stretch>
        </p:blipFill>
        <p:spPr>
          <a:xfrm>
            <a:off x="5206246" y="2789396"/>
            <a:ext cx="564833" cy="564833"/>
          </a:xfrm>
          <a:prstGeom prst="rect">
            <a:avLst/>
          </a:prstGeom>
        </p:spPr>
      </p:pic>
      <p:sp>
        <p:nvSpPr>
          <p:cNvPr id="8" name="Text 4"/>
          <p:cNvSpPr/>
          <p:nvPr/>
        </p:nvSpPr>
        <p:spPr>
          <a:xfrm>
            <a:off x="6006465" y="2948226"/>
            <a:ext cx="2092285" cy="261461"/>
          </a:xfrm>
          <a:prstGeom prst="rect">
            <a:avLst/>
          </a:prstGeom>
          <a:noFill/>
          <a:ln/>
        </p:spPr>
        <p:txBody>
          <a:bodyPr wrap="none" lIns="0" tIns="0" rIns="0" bIns="0" rtlCol="0" anchor="t"/>
          <a:lstStyle/>
          <a:p>
            <a:pPr marL="0" indent="0" algn="l">
              <a:lnSpc>
                <a:spcPts val="2050"/>
              </a:lnSpc>
              <a:buNone/>
            </a:pPr>
            <a:r>
              <a:rPr lang="en-US" sz="1600" b="1" dirty="0">
                <a:solidFill>
                  <a:srgbClr val="E0E4E6"/>
                </a:solidFill>
                <a:latin typeface="Spline Sans Bold" pitchFamily="34" charset="0"/>
                <a:ea typeface="Spline Sans Bold" pitchFamily="34" charset="-122"/>
                <a:cs typeface="Spline Sans Bold" pitchFamily="34" charset="-120"/>
              </a:rPr>
              <a:t>Bayes' Theorem</a:t>
            </a:r>
            <a:endParaRPr lang="en-US" sz="1600" dirty="0"/>
          </a:p>
        </p:txBody>
      </p:sp>
      <p:sp>
        <p:nvSpPr>
          <p:cNvPr id="9" name="Text 5"/>
          <p:cNvSpPr/>
          <p:nvPr/>
        </p:nvSpPr>
        <p:spPr>
          <a:xfrm>
            <a:off x="6006465" y="3322558"/>
            <a:ext cx="3417570" cy="1808083"/>
          </a:xfrm>
          <a:prstGeom prst="rect">
            <a:avLst/>
          </a:prstGeom>
          <a:noFill/>
          <a:ln/>
        </p:spPr>
        <p:txBody>
          <a:bodyPr wrap="square" lIns="0" tIns="0" rIns="0" bIns="0" rtlCol="0" anchor="t"/>
          <a:lstStyle/>
          <a:p>
            <a:pPr marL="0" indent="0" algn="l">
              <a:lnSpc>
                <a:spcPts val="2350"/>
              </a:lnSpc>
              <a:buNone/>
            </a:pPr>
            <a:r>
              <a:rPr lang="en-US" sz="1450" dirty="0">
                <a:solidFill>
                  <a:srgbClr val="E0E4E6"/>
                </a:solidFill>
                <a:latin typeface="Barlow" pitchFamily="34" charset="0"/>
                <a:ea typeface="Barlow" pitchFamily="34" charset="-122"/>
                <a:cs typeface="Barlow" pitchFamily="34" charset="-120"/>
              </a:rPr>
              <a:t>A powerful rule for updating the probability estimate for a hypothesis as more evidence or information becomes available. It forms the very foundation of Bayesian machine learning, allowing models to adapt and learn iteratively.</a:t>
            </a:r>
            <a:endParaRPr lang="en-US" sz="1450" dirty="0"/>
          </a:p>
        </p:txBody>
      </p:sp>
      <p:pic>
        <p:nvPicPr>
          <p:cNvPr id="10" name="Image 2" descr="preencoded.png"/>
          <p:cNvPicPr>
            <a:picLocks noChangeAspect="1"/>
          </p:cNvPicPr>
          <p:nvPr/>
        </p:nvPicPr>
        <p:blipFill>
          <a:blip r:embed="rId5"/>
          <a:stretch>
            <a:fillRect/>
          </a:stretch>
        </p:blipFill>
        <p:spPr>
          <a:xfrm>
            <a:off x="9659422" y="2789396"/>
            <a:ext cx="564833" cy="564833"/>
          </a:xfrm>
          <a:prstGeom prst="rect">
            <a:avLst/>
          </a:prstGeom>
        </p:spPr>
      </p:pic>
      <p:sp>
        <p:nvSpPr>
          <p:cNvPr id="11" name="Text 6"/>
          <p:cNvSpPr/>
          <p:nvPr/>
        </p:nvSpPr>
        <p:spPr>
          <a:xfrm>
            <a:off x="10459641" y="2948226"/>
            <a:ext cx="2408753" cy="261461"/>
          </a:xfrm>
          <a:prstGeom prst="rect">
            <a:avLst/>
          </a:prstGeom>
          <a:noFill/>
          <a:ln/>
        </p:spPr>
        <p:txBody>
          <a:bodyPr wrap="none" lIns="0" tIns="0" rIns="0" bIns="0" rtlCol="0" anchor="t"/>
          <a:lstStyle/>
          <a:p>
            <a:pPr marL="0" indent="0" algn="l">
              <a:lnSpc>
                <a:spcPts val="2050"/>
              </a:lnSpc>
              <a:buNone/>
            </a:pPr>
            <a:r>
              <a:rPr lang="en-US" sz="1600" b="1" dirty="0">
                <a:solidFill>
                  <a:srgbClr val="E0E4E6"/>
                </a:solidFill>
                <a:latin typeface="Spline Sans Bold" pitchFamily="34" charset="0"/>
                <a:ea typeface="Spline Sans Bold" pitchFamily="34" charset="-122"/>
                <a:cs typeface="Spline Sans Bold" pitchFamily="34" charset="-120"/>
              </a:rPr>
              <a:t>Probability Distributions</a:t>
            </a:r>
            <a:endParaRPr lang="en-US" sz="1600" dirty="0"/>
          </a:p>
        </p:txBody>
      </p:sp>
      <p:sp>
        <p:nvSpPr>
          <p:cNvPr id="12" name="Text 7"/>
          <p:cNvSpPr/>
          <p:nvPr/>
        </p:nvSpPr>
        <p:spPr>
          <a:xfrm>
            <a:off x="10459641" y="3322558"/>
            <a:ext cx="3417570" cy="2410778"/>
          </a:xfrm>
          <a:prstGeom prst="rect">
            <a:avLst/>
          </a:prstGeom>
          <a:noFill/>
          <a:ln/>
        </p:spPr>
        <p:txBody>
          <a:bodyPr wrap="square" lIns="0" tIns="0" rIns="0" bIns="0" rtlCol="0" anchor="t"/>
          <a:lstStyle/>
          <a:p>
            <a:pPr marL="0" indent="0" algn="l">
              <a:lnSpc>
                <a:spcPts val="2350"/>
              </a:lnSpc>
              <a:buNone/>
            </a:pPr>
            <a:r>
              <a:rPr lang="en-US" sz="1450" dirty="0">
                <a:solidFill>
                  <a:srgbClr val="E0E4E6"/>
                </a:solidFill>
                <a:latin typeface="Barlow" pitchFamily="34" charset="0"/>
                <a:ea typeface="Barlow" pitchFamily="34" charset="-122"/>
                <a:cs typeface="Barlow" pitchFamily="34" charset="-120"/>
              </a:rPr>
              <a:t>Functions that describe the likelihood of different outcomes. Common distributions like Normal, Bernoulli, and Poisson are used to model various data characteristics, from continuous measurements to discrete events, influencing how algorithms process information.</a:t>
            </a:r>
            <a:endParaRPr lang="en-US" sz="1450" dirty="0"/>
          </a:p>
        </p:txBody>
      </p:sp>
      <p:sp>
        <p:nvSpPr>
          <p:cNvPr id="14" name="Rectangle 13"/>
          <p:cNvSpPr/>
          <p:nvPr/>
        </p:nvSpPr>
        <p:spPr>
          <a:xfrm>
            <a:off x="12814300" y="7708900"/>
            <a:ext cx="1714500" cy="406400"/>
          </a:xfrm>
          <a:prstGeom prst="rect">
            <a:avLst/>
          </a:prstGeom>
          <a:solidFill>
            <a:srgbClr val="0C002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accent4">
                  <a:lumMod val="20000"/>
                  <a:lumOff val="80000"/>
                </a:schemeClr>
              </a:solidFill>
            </a:endParaRPr>
          </a:p>
        </p:txBody>
      </p:sp>
    </p:spTree>
    <p:extLst>
      <p:ext uri="{BB962C8B-B14F-4D97-AF65-F5344CB8AC3E}">
        <p14:creationId xmlns:p14="http://schemas.microsoft.com/office/powerpoint/2010/main" val="12962703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3189" y="876538"/>
            <a:ext cx="13084731" cy="721757"/>
          </a:xfrm>
          <a:prstGeom prst="rect">
            <a:avLst/>
          </a:prstGeom>
          <a:noFill/>
          <a:ln/>
        </p:spPr>
        <p:txBody>
          <a:bodyPr wrap="none" lIns="0" tIns="0" rIns="0" bIns="0" rtlCol="0" anchor="t"/>
          <a:lstStyle/>
          <a:p>
            <a:pPr marL="0" indent="0" algn="l">
              <a:lnSpc>
                <a:spcPts val="5650"/>
              </a:lnSpc>
              <a:buNone/>
            </a:pPr>
            <a:r>
              <a:rPr lang="en-US" sz="4500" b="1" dirty="0">
                <a:solidFill>
                  <a:srgbClr val="F0FCFF"/>
                </a:solidFill>
                <a:latin typeface="Spline Sans Bold" pitchFamily="34" charset="0"/>
                <a:ea typeface="Spline Sans Bold" pitchFamily="34" charset="-122"/>
                <a:cs typeface="Spline Sans Bold" pitchFamily="34" charset="-120"/>
              </a:rPr>
              <a:t>Probability Theory: The Language of Uncertainty</a:t>
            </a:r>
            <a:endParaRPr lang="en-US" sz="4500" dirty="0"/>
          </a:p>
        </p:txBody>
      </p:sp>
      <p:sp>
        <p:nvSpPr>
          <p:cNvPr id="3" name="Text 1"/>
          <p:cNvSpPr/>
          <p:nvPr/>
        </p:nvSpPr>
        <p:spPr>
          <a:xfrm>
            <a:off x="753189" y="1974890"/>
            <a:ext cx="13124021" cy="602694"/>
          </a:xfrm>
          <a:prstGeom prst="rect">
            <a:avLst/>
          </a:prstGeom>
          <a:noFill/>
          <a:ln/>
        </p:spPr>
        <p:txBody>
          <a:bodyPr wrap="square" lIns="0" tIns="0" rIns="0" bIns="0" rtlCol="0" anchor="t"/>
          <a:lstStyle/>
          <a:p>
            <a:pPr marL="0" indent="0" algn="l">
              <a:lnSpc>
                <a:spcPts val="2350"/>
              </a:lnSpc>
              <a:buNone/>
            </a:pPr>
            <a:r>
              <a:rPr lang="en-US" sz="1450" dirty="0">
                <a:solidFill>
                  <a:srgbClr val="E0E4E6"/>
                </a:solidFill>
                <a:latin typeface="Barlow" pitchFamily="34" charset="0"/>
                <a:ea typeface="Barlow" pitchFamily="34" charset="-122"/>
                <a:cs typeface="Barlow" pitchFamily="34" charset="-120"/>
              </a:rPr>
              <a:t>Probability theory provides the mathematical framework to deal with uncertainty and chance, a critical component underpinning many machine learning algorithms, especially those involved in classification and complex decision-making processes.</a:t>
            </a:r>
            <a:endParaRPr lang="en-US" sz="1450" dirty="0"/>
          </a:p>
        </p:txBody>
      </p:sp>
      <p:pic>
        <p:nvPicPr>
          <p:cNvPr id="4" name="Image 0" descr="preencoded.png"/>
          <p:cNvPicPr>
            <a:picLocks noChangeAspect="1"/>
          </p:cNvPicPr>
          <p:nvPr/>
        </p:nvPicPr>
        <p:blipFill>
          <a:blip r:embed="rId3"/>
          <a:stretch>
            <a:fillRect/>
          </a:stretch>
        </p:blipFill>
        <p:spPr>
          <a:xfrm>
            <a:off x="753189" y="2789396"/>
            <a:ext cx="564833" cy="564833"/>
          </a:xfrm>
          <a:prstGeom prst="rect">
            <a:avLst/>
          </a:prstGeom>
        </p:spPr>
      </p:pic>
      <p:sp>
        <p:nvSpPr>
          <p:cNvPr id="5" name="Text 2"/>
          <p:cNvSpPr/>
          <p:nvPr/>
        </p:nvSpPr>
        <p:spPr>
          <a:xfrm>
            <a:off x="1553408" y="2948226"/>
            <a:ext cx="2272546" cy="261461"/>
          </a:xfrm>
          <a:prstGeom prst="rect">
            <a:avLst/>
          </a:prstGeom>
          <a:noFill/>
          <a:ln/>
        </p:spPr>
        <p:txBody>
          <a:bodyPr wrap="none" lIns="0" tIns="0" rIns="0" bIns="0" rtlCol="0" anchor="t"/>
          <a:lstStyle/>
          <a:p>
            <a:pPr marL="0" indent="0" algn="l">
              <a:lnSpc>
                <a:spcPts val="2050"/>
              </a:lnSpc>
              <a:buNone/>
            </a:pPr>
            <a:r>
              <a:rPr lang="en-US" sz="1600" b="1" dirty="0">
                <a:solidFill>
                  <a:srgbClr val="E0E4E6"/>
                </a:solidFill>
                <a:latin typeface="Spline Sans Bold" pitchFamily="34" charset="0"/>
                <a:ea typeface="Spline Sans Bold" pitchFamily="34" charset="-122"/>
                <a:cs typeface="Spline Sans Bold" pitchFamily="34" charset="-120"/>
              </a:rPr>
              <a:t>Conditional Probability</a:t>
            </a:r>
            <a:endParaRPr lang="en-US" sz="1600" dirty="0"/>
          </a:p>
        </p:txBody>
      </p:sp>
      <p:sp>
        <p:nvSpPr>
          <p:cNvPr id="6" name="Text 3"/>
          <p:cNvSpPr/>
          <p:nvPr/>
        </p:nvSpPr>
        <p:spPr>
          <a:xfrm>
            <a:off x="1553408" y="3322558"/>
            <a:ext cx="3417451" cy="2109430"/>
          </a:xfrm>
          <a:prstGeom prst="rect">
            <a:avLst/>
          </a:prstGeom>
          <a:noFill/>
          <a:ln/>
        </p:spPr>
        <p:txBody>
          <a:bodyPr wrap="square" lIns="0" tIns="0" rIns="0" bIns="0" rtlCol="0" anchor="t"/>
          <a:lstStyle/>
          <a:p>
            <a:pPr marL="0" indent="0" algn="l">
              <a:lnSpc>
                <a:spcPts val="2350"/>
              </a:lnSpc>
              <a:buNone/>
            </a:pPr>
            <a:r>
              <a:rPr lang="en-US" sz="1450" dirty="0">
                <a:solidFill>
                  <a:srgbClr val="E0E4E6"/>
                </a:solidFill>
                <a:latin typeface="Barlow" pitchFamily="34" charset="0"/>
                <a:ea typeface="Barlow" pitchFamily="34" charset="-122"/>
                <a:cs typeface="Barlow" pitchFamily="34" charset="-120"/>
              </a:rPr>
              <a:t>Expressed as P(A|B), this is the probability of event A occurring given that event B has already occurred. It's fundamental to algorithms like Naive Bayes, often used in spam detection to determine the likelihood of a message being spam given certain words.</a:t>
            </a:r>
            <a:endParaRPr lang="en-US" sz="1450" dirty="0"/>
          </a:p>
        </p:txBody>
      </p:sp>
      <p:pic>
        <p:nvPicPr>
          <p:cNvPr id="7" name="Image 1" descr="preencoded.png"/>
          <p:cNvPicPr>
            <a:picLocks noChangeAspect="1"/>
          </p:cNvPicPr>
          <p:nvPr/>
        </p:nvPicPr>
        <p:blipFill>
          <a:blip r:embed="rId4"/>
          <a:stretch>
            <a:fillRect/>
          </a:stretch>
        </p:blipFill>
        <p:spPr>
          <a:xfrm>
            <a:off x="5206246" y="2789396"/>
            <a:ext cx="564833" cy="564833"/>
          </a:xfrm>
          <a:prstGeom prst="rect">
            <a:avLst/>
          </a:prstGeom>
        </p:spPr>
      </p:pic>
      <p:sp>
        <p:nvSpPr>
          <p:cNvPr id="8" name="Text 4"/>
          <p:cNvSpPr/>
          <p:nvPr/>
        </p:nvSpPr>
        <p:spPr>
          <a:xfrm>
            <a:off x="6006465" y="2948226"/>
            <a:ext cx="2092285" cy="261461"/>
          </a:xfrm>
          <a:prstGeom prst="rect">
            <a:avLst/>
          </a:prstGeom>
          <a:noFill/>
          <a:ln/>
        </p:spPr>
        <p:txBody>
          <a:bodyPr wrap="none" lIns="0" tIns="0" rIns="0" bIns="0" rtlCol="0" anchor="t"/>
          <a:lstStyle/>
          <a:p>
            <a:pPr marL="0" indent="0" algn="l">
              <a:lnSpc>
                <a:spcPts val="2050"/>
              </a:lnSpc>
              <a:buNone/>
            </a:pPr>
            <a:r>
              <a:rPr lang="en-US" sz="1600" b="1" dirty="0">
                <a:solidFill>
                  <a:srgbClr val="E0E4E6"/>
                </a:solidFill>
                <a:latin typeface="Spline Sans Bold" pitchFamily="34" charset="0"/>
                <a:ea typeface="Spline Sans Bold" pitchFamily="34" charset="-122"/>
                <a:cs typeface="Spline Sans Bold" pitchFamily="34" charset="-120"/>
              </a:rPr>
              <a:t>Bayes' Theorem</a:t>
            </a:r>
            <a:endParaRPr lang="en-US" sz="1600" dirty="0"/>
          </a:p>
        </p:txBody>
      </p:sp>
      <p:sp>
        <p:nvSpPr>
          <p:cNvPr id="9" name="Text 5"/>
          <p:cNvSpPr/>
          <p:nvPr/>
        </p:nvSpPr>
        <p:spPr>
          <a:xfrm>
            <a:off x="6006465" y="3322558"/>
            <a:ext cx="3417570" cy="1808083"/>
          </a:xfrm>
          <a:prstGeom prst="rect">
            <a:avLst/>
          </a:prstGeom>
          <a:noFill/>
          <a:ln/>
        </p:spPr>
        <p:txBody>
          <a:bodyPr wrap="square" lIns="0" tIns="0" rIns="0" bIns="0" rtlCol="0" anchor="t"/>
          <a:lstStyle/>
          <a:p>
            <a:pPr marL="0" indent="0" algn="l">
              <a:lnSpc>
                <a:spcPts val="2350"/>
              </a:lnSpc>
              <a:buNone/>
            </a:pPr>
            <a:r>
              <a:rPr lang="en-US" sz="1450" dirty="0">
                <a:solidFill>
                  <a:srgbClr val="E0E4E6"/>
                </a:solidFill>
                <a:latin typeface="Barlow" pitchFamily="34" charset="0"/>
                <a:ea typeface="Barlow" pitchFamily="34" charset="-122"/>
                <a:cs typeface="Barlow" pitchFamily="34" charset="-120"/>
              </a:rPr>
              <a:t>A powerful rule for updating the probability estimate for a hypothesis as more evidence or information becomes available. It forms the very foundation of Bayesian machine learning, allowing models to adapt and learn iteratively.</a:t>
            </a:r>
            <a:endParaRPr lang="en-US" sz="1450" dirty="0"/>
          </a:p>
        </p:txBody>
      </p:sp>
      <p:pic>
        <p:nvPicPr>
          <p:cNvPr id="10" name="Image 2" descr="preencoded.png"/>
          <p:cNvPicPr>
            <a:picLocks noChangeAspect="1"/>
          </p:cNvPicPr>
          <p:nvPr/>
        </p:nvPicPr>
        <p:blipFill>
          <a:blip r:embed="rId5"/>
          <a:stretch>
            <a:fillRect/>
          </a:stretch>
        </p:blipFill>
        <p:spPr>
          <a:xfrm>
            <a:off x="9659422" y="2789396"/>
            <a:ext cx="564833" cy="564833"/>
          </a:xfrm>
          <a:prstGeom prst="rect">
            <a:avLst/>
          </a:prstGeom>
        </p:spPr>
      </p:pic>
      <p:sp>
        <p:nvSpPr>
          <p:cNvPr id="11" name="Text 6"/>
          <p:cNvSpPr/>
          <p:nvPr/>
        </p:nvSpPr>
        <p:spPr>
          <a:xfrm>
            <a:off x="10459641" y="2948226"/>
            <a:ext cx="2408753" cy="261461"/>
          </a:xfrm>
          <a:prstGeom prst="rect">
            <a:avLst/>
          </a:prstGeom>
          <a:noFill/>
          <a:ln/>
        </p:spPr>
        <p:txBody>
          <a:bodyPr wrap="none" lIns="0" tIns="0" rIns="0" bIns="0" rtlCol="0" anchor="t"/>
          <a:lstStyle/>
          <a:p>
            <a:pPr marL="0" indent="0" algn="l">
              <a:lnSpc>
                <a:spcPts val="2050"/>
              </a:lnSpc>
              <a:buNone/>
            </a:pPr>
            <a:r>
              <a:rPr lang="en-US" sz="1600" b="1" dirty="0">
                <a:solidFill>
                  <a:srgbClr val="E0E4E6"/>
                </a:solidFill>
                <a:latin typeface="Spline Sans Bold" pitchFamily="34" charset="0"/>
                <a:ea typeface="Spline Sans Bold" pitchFamily="34" charset="-122"/>
                <a:cs typeface="Spline Sans Bold" pitchFamily="34" charset="-120"/>
              </a:rPr>
              <a:t>Probability Distributions</a:t>
            </a:r>
            <a:endParaRPr lang="en-US" sz="1600" dirty="0"/>
          </a:p>
        </p:txBody>
      </p:sp>
      <p:sp>
        <p:nvSpPr>
          <p:cNvPr id="12" name="Text 7"/>
          <p:cNvSpPr/>
          <p:nvPr/>
        </p:nvSpPr>
        <p:spPr>
          <a:xfrm>
            <a:off x="10459641" y="3322558"/>
            <a:ext cx="3417570" cy="2410778"/>
          </a:xfrm>
          <a:prstGeom prst="rect">
            <a:avLst/>
          </a:prstGeom>
          <a:noFill/>
          <a:ln/>
        </p:spPr>
        <p:txBody>
          <a:bodyPr wrap="square" lIns="0" tIns="0" rIns="0" bIns="0" rtlCol="0" anchor="t"/>
          <a:lstStyle/>
          <a:p>
            <a:pPr marL="0" indent="0" algn="l">
              <a:lnSpc>
                <a:spcPts val="2350"/>
              </a:lnSpc>
              <a:buNone/>
            </a:pPr>
            <a:r>
              <a:rPr lang="en-US" sz="1450" dirty="0">
                <a:solidFill>
                  <a:srgbClr val="E0E4E6"/>
                </a:solidFill>
                <a:latin typeface="Barlow" pitchFamily="34" charset="0"/>
                <a:ea typeface="Barlow" pitchFamily="34" charset="-122"/>
                <a:cs typeface="Barlow" pitchFamily="34" charset="-120"/>
              </a:rPr>
              <a:t>Functions that describe the likelihood of different outcomes. Common distributions like Normal, Bernoulli, and Poisson are used to model various data characteristics, from continuous measurements to discrete events, influencing how algorithms process information.</a:t>
            </a:r>
            <a:endParaRPr lang="en-US" sz="1450" dirty="0"/>
          </a:p>
        </p:txBody>
      </p:sp>
      <p:sp>
        <p:nvSpPr>
          <p:cNvPr id="13" name="Text 8"/>
          <p:cNvSpPr/>
          <p:nvPr/>
        </p:nvSpPr>
        <p:spPr>
          <a:xfrm>
            <a:off x="10459641" y="5846207"/>
            <a:ext cx="3417570" cy="1506736"/>
          </a:xfrm>
          <a:prstGeom prst="rect">
            <a:avLst/>
          </a:prstGeom>
          <a:noFill/>
          <a:ln/>
        </p:spPr>
        <p:txBody>
          <a:bodyPr wrap="square" lIns="0" tIns="0" rIns="0" bIns="0" rtlCol="0" anchor="t"/>
          <a:lstStyle/>
          <a:p>
            <a:pPr marL="0" indent="0" algn="l">
              <a:lnSpc>
                <a:spcPts val="2350"/>
              </a:lnSpc>
              <a:buNone/>
            </a:pPr>
            <a:r>
              <a:rPr lang="en-US" sz="1450" dirty="0">
                <a:solidFill>
                  <a:srgbClr val="E0E4E6"/>
                </a:solidFill>
                <a:latin typeface="Barlow" pitchFamily="34" charset="0"/>
                <a:ea typeface="Barlow" pitchFamily="34" charset="-122"/>
                <a:cs typeface="Barlow" pitchFamily="34" charset="-120"/>
              </a:rPr>
              <a:t>Mastering probability is key to quantifying likelihoods and making robust probabilistic predictions, such as estimating an 85% chance of customer churn based on their behavior.</a:t>
            </a:r>
            <a:endParaRPr lang="en-US" sz="1450" dirty="0"/>
          </a:p>
        </p:txBody>
      </p:sp>
      <p:sp>
        <p:nvSpPr>
          <p:cNvPr id="14" name="Rectangle 13"/>
          <p:cNvSpPr/>
          <p:nvPr/>
        </p:nvSpPr>
        <p:spPr>
          <a:xfrm>
            <a:off x="12814300" y="7708900"/>
            <a:ext cx="1714500" cy="406400"/>
          </a:xfrm>
          <a:prstGeom prst="rect">
            <a:avLst/>
          </a:prstGeom>
          <a:solidFill>
            <a:srgbClr val="0C002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accent4">
                  <a:lumMod val="20000"/>
                  <a:lumOff val="80000"/>
                </a:schemeClr>
              </a:solidFill>
            </a:endParaRPr>
          </a:p>
        </p:txBody>
      </p:sp>
    </p:spTree>
    <p:extLst>
      <p:ext uri="{BB962C8B-B14F-4D97-AF65-F5344CB8AC3E}">
        <p14:creationId xmlns:p14="http://schemas.microsoft.com/office/powerpoint/2010/main" val="1141369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18198" y="574953"/>
            <a:ext cx="12994005" cy="1568291"/>
          </a:xfrm>
          <a:prstGeom prst="rect">
            <a:avLst/>
          </a:prstGeom>
          <a:noFill/>
          <a:ln/>
        </p:spPr>
        <p:txBody>
          <a:bodyPr wrap="square" lIns="0" tIns="0" rIns="0" bIns="0" rtlCol="0" anchor="t"/>
          <a:lstStyle/>
          <a:p>
            <a:pPr marL="0" indent="0" algn="l">
              <a:lnSpc>
                <a:spcPts val="6150"/>
              </a:lnSpc>
              <a:buNone/>
            </a:pPr>
            <a:r>
              <a:rPr lang="en-US" sz="4900" b="1" dirty="0">
                <a:solidFill>
                  <a:srgbClr val="F0FCFF"/>
                </a:solidFill>
                <a:latin typeface="Spline Sans Bold" pitchFamily="34" charset="0"/>
                <a:ea typeface="Spline Sans Bold" pitchFamily="34" charset="-122"/>
                <a:cs typeface="Spline Sans Bold" pitchFamily="34" charset="-120"/>
              </a:rPr>
              <a:t>Statistical Algorithms in Action: Regression &amp; Classification</a:t>
            </a:r>
            <a:endParaRPr lang="en-US" sz="4900" dirty="0"/>
          </a:p>
        </p:txBody>
      </p:sp>
      <p:sp>
        <p:nvSpPr>
          <p:cNvPr id="3" name="Text 1"/>
          <p:cNvSpPr/>
          <p:nvPr/>
        </p:nvSpPr>
        <p:spPr>
          <a:xfrm>
            <a:off x="818198" y="2552343"/>
            <a:ext cx="12994005" cy="654368"/>
          </a:xfrm>
          <a:prstGeom prst="rect">
            <a:avLst/>
          </a:prstGeom>
          <a:noFill/>
          <a:ln/>
        </p:spPr>
        <p:txBody>
          <a:bodyPr wrap="square" lIns="0" tIns="0" rIns="0" bIns="0" rtlCol="0" anchor="t"/>
          <a:lstStyle/>
          <a:p>
            <a:pPr marL="0" indent="0" algn="l">
              <a:lnSpc>
                <a:spcPts val="2550"/>
              </a:lnSpc>
              <a:buNone/>
            </a:pPr>
            <a:r>
              <a:rPr lang="en-US" sz="1600" dirty="0">
                <a:solidFill>
                  <a:srgbClr val="E0E4E6"/>
                </a:solidFill>
                <a:latin typeface="Barlow" pitchFamily="34" charset="0"/>
                <a:ea typeface="Barlow" pitchFamily="34" charset="-122"/>
                <a:cs typeface="Barlow" pitchFamily="34" charset="-120"/>
              </a:rPr>
              <a:t>Many core machine learning algorithms are direct applications of statistical principles, demonstrating how theoretical statistics translates into practical predictive power.</a:t>
            </a:r>
            <a:endParaRPr lang="en-US" sz="1600" dirty="0"/>
          </a:p>
        </p:txBody>
      </p:sp>
      <p:sp>
        <p:nvSpPr>
          <p:cNvPr id="20" name="Rectangle 19"/>
          <p:cNvSpPr/>
          <p:nvPr/>
        </p:nvSpPr>
        <p:spPr>
          <a:xfrm>
            <a:off x="12814300" y="7708900"/>
            <a:ext cx="1714500" cy="406400"/>
          </a:xfrm>
          <a:prstGeom prst="rect">
            <a:avLst/>
          </a:prstGeom>
          <a:solidFill>
            <a:srgbClr val="0C002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accent4">
                  <a:lumMod val="20000"/>
                  <a:lumOff val="80000"/>
                </a:schemeClr>
              </a:solidFill>
            </a:endParaRPr>
          </a:p>
        </p:txBody>
      </p:sp>
    </p:spTree>
    <p:extLst>
      <p:ext uri="{BB962C8B-B14F-4D97-AF65-F5344CB8AC3E}">
        <p14:creationId xmlns:p14="http://schemas.microsoft.com/office/powerpoint/2010/main" val="6222982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18198" y="574953"/>
            <a:ext cx="12994005" cy="1568291"/>
          </a:xfrm>
          <a:prstGeom prst="rect">
            <a:avLst/>
          </a:prstGeom>
          <a:noFill/>
          <a:ln/>
        </p:spPr>
        <p:txBody>
          <a:bodyPr wrap="square" lIns="0" tIns="0" rIns="0" bIns="0" rtlCol="0" anchor="t"/>
          <a:lstStyle/>
          <a:p>
            <a:pPr marL="0" indent="0" algn="l">
              <a:lnSpc>
                <a:spcPts val="6150"/>
              </a:lnSpc>
              <a:buNone/>
            </a:pPr>
            <a:r>
              <a:rPr lang="en-US" sz="4900" b="1" dirty="0">
                <a:solidFill>
                  <a:srgbClr val="F0FCFF"/>
                </a:solidFill>
                <a:latin typeface="Spline Sans Bold" pitchFamily="34" charset="0"/>
                <a:ea typeface="Spline Sans Bold" pitchFamily="34" charset="-122"/>
                <a:cs typeface="Spline Sans Bold" pitchFamily="34" charset="-120"/>
              </a:rPr>
              <a:t>Statistical Algorithms in Action: Regression &amp; Classification</a:t>
            </a:r>
            <a:endParaRPr lang="en-US" sz="4900" dirty="0"/>
          </a:p>
        </p:txBody>
      </p:sp>
      <p:sp>
        <p:nvSpPr>
          <p:cNvPr id="3" name="Text 1"/>
          <p:cNvSpPr/>
          <p:nvPr/>
        </p:nvSpPr>
        <p:spPr>
          <a:xfrm>
            <a:off x="818198" y="2552343"/>
            <a:ext cx="12994005" cy="654368"/>
          </a:xfrm>
          <a:prstGeom prst="rect">
            <a:avLst/>
          </a:prstGeom>
          <a:noFill/>
          <a:ln/>
        </p:spPr>
        <p:txBody>
          <a:bodyPr wrap="square" lIns="0" tIns="0" rIns="0" bIns="0" rtlCol="0" anchor="t"/>
          <a:lstStyle/>
          <a:p>
            <a:pPr marL="0" indent="0" algn="l">
              <a:lnSpc>
                <a:spcPts val="2550"/>
              </a:lnSpc>
              <a:buNone/>
            </a:pPr>
            <a:r>
              <a:rPr lang="en-US" sz="1600" dirty="0">
                <a:solidFill>
                  <a:srgbClr val="E0E4E6"/>
                </a:solidFill>
                <a:latin typeface="Barlow" pitchFamily="34" charset="0"/>
                <a:ea typeface="Barlow" pitchFamily="34" charset="-122"/>
                <a:cs typeface="Barlow" pitchFamily="34" charset="-120"/>
              </a:rPr>
              <a:t>Many core machine learning algorithms are direct applications of statistical principles, demonstrating how theoretical statistics translates into practical predictive power.</a:t>
            </a:r>
            <a:endParaRPr lang="en-US" sz="1600" dirty="0"/>
          </a:p>
        </p:txBody>
      </p:sp>
      <p:sp>
        <p:nvSpPr>
          <p:cNvPr id="4" name="Shape 2"/>
          <p:cNvSpPr/>
          <p:nvPr/>
        </p:nvSpPr>
        <p:spPr>
          <a:xfrm>
            <a:off x="818198" y="3436739"/>
            <a:ext cx="6394728" cy="2170271"/>
          </a:xfrm>
          <a:prstGeom prst="roundRect">
            <a:avLst>
              <a:gd name="adj" fmla="val 5056"/>
            </a:avLst>
          </a:prstGeom>
          <a:noFill/>
          <a:ln w="22860">
            <a:solidFill>
              <a:srgbClr val="16FFBB"/>
            </a:solidFill>
            <a:prstDash val="solid"/>
          </a:ln>
        </p:spPr>
      </p:sp>
      <p:sp>
        <p:nvSpPr>
          <p:cNvPr id="5" name="Shape 3"/>
          <p:cNvSpPr/>
          <p:nvPr/>
        </p:nvSpPr>
        <p:spPr>
          <a:xfrm>
            <a:off x="795338" y="3436739"/>
            <a:ext cx="91440" cy="2170271"/>
          </a:xfrm>
          <a:prstGeom prst="roundRect">
            <a:avLst>
              <a:gd name="adj" fmla="val 335586"/>
            </a:avLst>
          </a:prstGeom>
          <a:solidFill>
            <a:srgbClr val="16FFBB"/>
          </a:solidFill>
          <a:ln/>
        </p:spPr>
      </p:sp>
      <p:sp>
        <p:nvSpPr>
          <p:cNvPr id="6" name="Text 4"/>
          <p:cNvSpPr/>
          <p:nvPr/>
        </p:nvSpPr>
        <p:spPr>
          <a:xfrm>
            <a:off x="1114187" y="3664148"/>
            <a:ext cx="2273022" cy="284083"/>
          </a:xfrm>
          <a:prstGeom prst="rect">
            <a:avLst/>
          </a:prstGeom>
          <a:noFill/>
          <a:ln/>
        </p:spPr>
        <p:txBody>
          <a:bodyPr wrap="none" lIns="0" tIns="0" rIns="0" bIns="0" rtlCol="0" anchor="t"/>
          <a:lstStyle/>
          <a:p>
            <a:pPr marL="0" indent="0" algn="l">
              <a:lnSpc>
                <a:spcPts val="2200"/>
              </a:lnSpc>
              <a:buNone/>
            </a:pPr>
            <a:r>
              <a:rPr lang="en-US" sz="1750" b="1" dirty="0">
                <a:solidFill>
                  <a:srgbClr val="E0E4E6"/>
                </a:solidFill>
                <a:latin typeface="Spline Sans Bold" pitchFamily="34" charset="0"/>
                <a:ea typeface="Spline Sans Bold" pitchFamily="34" charset="-122"/>
                <a:cs typeface="Spline Sans Bold" pitchFamily="34" charset="-120"/>
              </a:rPr>
              <a:t>Linear Regression</a:t>
            </a:r>
            <a:endParaRPr lang="en-US" sz="1750" dirty="0"/>
          </a:p>
        </p:txBody>
      </p:sp>
      <p:sp>
        <p:nvSpPr>
          <p:cNvPr id="7" name="Text 5"/>
          <p:cNvSpPr/>
          <p:nvPr/>
        </p:nvSpPr>
        <p:spPr>
          <a:xfrm>
            <a:off x="1114187" y="4070866"/>
            <a:ext cx="5871329" cy="981551"/>
          </a:xfrm>
          <a:prstGeom prst="rect">
            <a:avLst/>
          </a:prstGeom>
          <a:noFill/>
          <a:ln/>
        </p:spPr>
        <p:txBody>
          <a:bodyPr wrap="square" lIns="0" tIns="0" rIns="0" bIns="0" rtlCol="0" anchor="t"/>
          <a:lstStyle/>
          <a:p>
            <a:pPr marL="0" indent="0" algn="l">
              <a:lnSpc>
                <a:spcPts val="2550"/>
              </a:lnSpc>
              <a:buNone/>
            </a:pPr>
            <a:r>
              <a:rPr lang="en-US" sz="1600" dirty="0">
                <a:solidFill>
                  <a:srgbClr val="E0E4E6"/>
                </a:solidFill>
                <a:latin typeface="Barlow" pitchFamily="34" charset="0"/>
                <a:ea typeface="Barlow" pitchFamily="34" charset="-122"/>
                <a:cs typeface="Barlow" pitchFamily="34" charset="-120"/>
              </a:rPr>
              <a:t>Utilizes Ordinary Least Squares (OLS) to minimize the sum of squared residuals, making it ideal for predicting continuous values, like forecasting housing prices with a typical R-squared of 90%.</a:t>
            </a:r>
            <a:endParaRPr lang="en-US" sz="1600" dirty="0"/>
          </a:p>
        </p:txBody>
      </p:sp>
      <p:sp>
        <p:nvSpPr>
          <p:cNvPr id="20" name="Rectangle 19"/>
          <p:cNvSpPr/>
          <p:nvPr/>
        </p:nvSpPr>
        <p:spPr>
          <a:xfrm>
            <a:off x="12814300" y="7708900"/>
            <a:ext cx="1714500" cy="406400"/>
          </a:xfrm>
          <a:prstGeom prst="rect">
            <a:avLst/>
          </a:prstGeom>
          <a:solidFill>
            <a:srgbClr val="0C002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accent4">
                  <a:lumMod val="20000"/>
                  <a:lumOff val="80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18198" y="574953"/>
            <a:ext cx="12994005" cy="1568291"/>
          </a:xfrm>
          <a:prstGeom prst="rect">
            <a:avLst/>
          </a:prstGeom>
          <a:noFill/>
          <a:ln/>
        </p:spPr>
        <p:txBody>
          <a:bodyPr wrap="square" lIns="0" tIns="0" rIns="0" bIns="0" rtlCol="0" anchor="t"/>
          <a:lstStyle/>
          <a:p>
            <a:pPr marL="0" indent="0" algn="l">
              <a:lnSpc>
                <a:spcPts val="6150"/>
              </a:lnSpc>
              <a:buNone/>
            </a:pPr>
            <a:r>
              <a:rPr lang="en-US" sz="4900" b="1" dirty="0">
                <a:solidFill>
                  <a:srgbClr val="F0FCFF"/>
                </a:solidFill>
                <a:latin typeface="Spline Sans Bold" pitchFamily="34" charset="0"/>
                <a:ea typeface="Spline Sans Bold" pitchFamily="34" charset="-122"/>
                <a:cs typeface="Spline Sans Bold" pitchFamily="34" charset="-120"/>
              </a:rPr>
              <a:t>Statistical Algorithms in Action: Regression &amp; Classification</a:t>
            </a:r>
            <a:endParaRPr lang="en-US" sz="4900" dirty="0"/>
          </a:p>
        </p:txBody>
      </p:sp>
      <p:sp>
        <p:nvSpPr>
          <p:cNvPr id="3" name="Text 1"/>
          <p:cNvSpPr/>
          <p:nvPr/>
        </p:nvSpPr>
        <p:spPr>
          <a:xfrm>
            <a:off x="818198" y="2552343"/>
            <a:ext cx="12994005" cy="654368"/>
          </a:xfrm>
          <a:prstGeom prst="rect">
            <a:avLst/>
          </a:prstGeom>
          <a:noFill/>
          <a:ln/>
        </p:spPr>
        <p:txBody>
          <a:bodyPr wrap="square" lIns="0" tIns="0" rIns="0" bIns="0" rtlCol="0" anchor="t"/>
          <a:lstStyle/>
          <a:p>
            <a:pPr marL="0" indent="0" algn="l">
              <a:lnSpc>
                <a:spcPts val="2550"/>
              </a:lnSpc>
              <a:buNone/>
            </a:pPr>
            <a:r>
              <a:rPr lang="en-US" sz="1600" dirty="0">
                <a:solidFill>
                  <a:srgbClr val="E0E4E6"/>
                </a:solidFill>
                <a:latin typeface="Barlow" pitchFamily="34" charset="0"/>
                <a:ea typeface="Barlow" pitchFamily="34" charset="-122"/>
                <a:cs typeface="Barlow" pitchFamily="34" charset="-120"/>
              </a:rPr>
              <a:t>Many core machine learning algorithms are direct applications of statistical principles, demonstrating how theoretical statistics translates into practical predictive power.</a:t>
            </a:r>
            <a:endParaRPr lang="en-US" sz="1600" dirty="0"/>
          </a:p>
        </p:txBody>
      </p:sp>
      <p:sp>
        <p:nvSpPr>
          <p:cNvPr id="4" name="Shape 2"/>
          <p:cNvSpPr/>
          <p:nvPr/>
        </p:nvSpPr>
        <p:spPr>
          <a:xfrm>
            <a:off x="818198" y="3436739"/>
            <a:ext cx="6394728" cy="2170271"/>
          </a:xfrm>
          <a:prstGeom prst="roundRect">
            <a:avLst>
              <a:gd name="adj" fmla="val 5056"/>
            </a:avLst>
          </a:prstGeom>
          <a:noFill/>
          <a:ln w="22860">
            <a:solidFill>
              <a:srgbClr val="16FFBB"/>
            </a:solidFill>
            <a:prstDash val="solid"/>
          </a:ln>
        </p:spPr>
      </p:sp>
      <p:sp>
        <p:nvSpPr>
          <p:cNvPr id="5" name="Shape 3"/>
          <p:cNvSpPr/>
          <p:nvPr/>
        </p:nvSpPr>
        <p:spPr>
          <a:xfrm>
            <a:off x="795338" y="3436739"/>
            <a:ext cx="91440" cy="2170271"/>
          </a:xfrm>
          <a:prstGeom prst="roundRect">
            <a:avLst>
              <a:gd name="adj" fmla="val 335586"/>
            </a:avLst>
          </a:prstGeom>
          <a:solidFill>
            <a:srgbClr val="16FFBB"/>
          </a:solidFill>
          <a:ln/>
        </p:spPr>
      </p:sp>
      <p:sp>
        <p:nvSpPr>
          <p:cNvPr id="6" name="Text 4"/>
          <p:cNvSpPr/>
          <p:nvPr/>
        </p:nvSpPr>
        <p:spPr>
          <a:xfrm>
            <a:off x="1114187" y="3664148"/>
            <a:ext cx="2273022" cy="284083"/>
          </a:xfrm>
          <a:prstGeom prst="rect">
            <a:avLst/>
          </a:prstGeom>
          <a:noFill/>
          <a:ln/>
        </p:spPr>
        <p:txBody>
          <a:bodyPr wrap="none" lIns="0" tIns="0" rIns="0" bIns="0" rtlCol="0" anchor="t"/>
          <a:lstStyle/>
          <a:p>
            <a:pPr marL="0" indent="0" algn="l">
              <a:lnSpc>
                <a:spcPts val="2200"/>
              </a:lnSpc>
              <a:buNone/>
            </a:pPr>
            <a:r>
              <a:rPr lang="en-US" sz="1750" b="1" dirty="0">
                <a:solidFill>
                  <a:srgbClr val="E0E4E6"/>
                </a:solidFill>
                <a:latin typeface="Spline Sans Bold" pitchFamily="34" charset="0"/>
                <a:ea typeface="Spline Sans Bold" pitchFamily="34" charset="-122"/>
                <a:cs typeface="Spline Sans Bold" pitchFamily="34" charset="-120"/>
              </a:rPr>
              <a:t>Linear Regression</a:t>
            </a:r>
            <a:endParaRPr lang="en-US" sz="1750" dirty="0"/>
          </a:p>
        </p:txBody>
      </p:sp>
      <p:sp>
        <p:nvSpPr>
          <p:cNvPr id="7" name="Text 5"/>
          <p:cNvSpPr/>
          <p:nvPr/>
        </p:nvSpPr>
        <p:spPr>
          <a:xfrm>
            <a:off x="1114187" y="4070866"/>
            <a:ext cx="5871329" cy="981551"/>
          </a:xfrm>
          <a:prstGeom prst="rect">
            <a:avLst/>
          </a:prstGeom>
          <a:noFill/>
          <a:ln/>
        </p:spPr>
        <p:txBody>
          <a:bodyPr wrap="square" lIns="0" tIns="0" rIns="0" bIns="0" rtlCol="0" anchor="t"/>
          <a:lstStyle/>
          <a:p>
            <a:pPr marL="0" indent="0" algn="l">
              <a:lnSpc>
                <a:spcPts val="2550"/>
              </a:lnSpc>
              <a:buNone/>
            </a:pPr>
            <a:r>
              <a:rPr lang="en-US" sz="1600" dirty="0">
                <a:solidFill>
                  <a:srgbClr val="E0E4E6"/>
                </a:solidFill>
                <a:latin typeface="Barlow" pitchFamily="34" charset="0"/>
                <a:ea typeface="Barlow" pitchFamily="34" charset="-122"/>
                <a:cs typeface="Barlow" pitchFamily="34" charset="-120"/>
              </a:rPr>
              <a:t>Utilizes Ordinary Least Squares (OLS) to minimize the sum of squared residuals, making it ideal for predicting continuous values, like forecasting housing prices with a typical R-squared of 90%.</a:t>
            </a:r>
            <a:endParaRPr lang="en-US" sz="1600" dirty="0"/>
          </a:p>
        </p:txBody>
      </p:sp>
      <p:sp>
        <p:nvSpPr>
          <p:cNvPr id="8" name="Shape 6"/>
          <p:cNvSpPr/>
          <p:nvPr/>
        </p:nvSpPr>
        <p:spPr>
          <a:xfrm>
            <a:off x="7417475" y="3436739"/>
            <a:ext cx="6394728" cy="2170271"/>
          </a:xfrm>
          <a:prstGeom prst="roundRect">
            <a:avLst>
              <a:gd name="adj" fmla="val 5056"/>
            </a:avLst>
          </a:prstGeom>
          <a:noFill/>
          <a:ln w="22860">
            <a:solidFill>
              <a:srgbClr val="29DDDA"/>
            </a:solidFill>
            <a:prstDash val="solid"/>
          </a:ln>
        </p:spPr>
      </p:sp>
      <p:sp>
        <p:nvSpPr>
          <p:cNvPr id="9" name="Shape 7"/>
          <p:cNvSpPr/>
          <p:nvPr/>
        </p:nvSpPr>
        <p:spPr>
          <a:xfrm>
            <a:off x="7394615" y="3436739"/>
            <a:ext cx="91440" cy="2170271"/>
          </a:xfrm>
          <a:prstGeom prst="roundRect">
            <a:avLst>
              <a:gd name="adj" fmla="val 335586"/>
            </a:avLst>
          </a:prstGeom>
          <a:solidFill>
            <a:srgbClr val="29DDDA"/>
          </a:solidFill>
          <a:ln/>
        </p:spPr>
      </p:sp>
      <p:sp>
        <p:nvSpPr>
          <p:cNvPr id="10" name="Text 8"/>
          <p:cNvSpPr/>
          <p:nvPr/>
        </p:nvSpPr>
        <p:spPr>
          <a:xfrm>
            <a:off x="7713464" y="3664148"/>
            <a:ext cx="2273022" cy="284083"/>
          </a:xfrm>
          <a:prstGeom prst="rect">
            <a:avLst/>
          </a:prstGeom>
          <a:noFill/>
          <a:ln/>
        </p:spPr>
        <p:txBody>
          <a:bodyPr wrap="none" lIns="0" tIns="0" rIns="0" bIns="0" rtlCol="0" anchor="t"/>
          <a:lstStyle/>
          <a:p>
            <a:pPr marL="0" indent="0" algn="l">
              <a:lnSpc>
                <a:spcPts val="2200"/>
              </a:lnSpc>
              <a:buNone/>
            </a:pPr>
            <a:r>
              <a:rPr lang="en-US" sz="1750" b="1" dirty="0">
                <a:solidFill>
                  <a:srgbClr val="E0E4E6"/>
                </a:solidFill>
                <a:latin typeface="Spline Sans Bold" pitchFamily="34" charset="0"/>
                <a:ea typeface="Spline Sans Bold" pitchFamily="34" charset="-122"/>
                <a:cs typeface="Spline Sans Bold" pitchFamily="34" charset="-120"/>
              </a:rPr>
              <a:t>Logistic Regression</a:t>
            </a:r>
            <a:endParaRPr lang="en-US" sz="1750" dirty="0"/>
          </a:p>
        </p:txBody>
      </p:sp>
      <p:sp>
        <p:nvSpPr>
          <p:cNvPr id="11" name="Text 9"/>
          <p:cNvSpPr/>
          <p:nvPr/>
        </p:nvSpPr>
        <p:spPr>
          <a:xfrm>
            <a:off x="7713464" y="4070866"/>
            <a:ext cx="5871329" cy="1308735"/>
          </a:xfrm>
          <a:prstGeom prst="rect">
            <a:avLst/>
          </a:prstGeom>
          <a:noFill/>
          <a:ln/>
        </p:spPr>
        <p:txBody>
          <a:bodyPr wrap="square" lIns="0" tIns="0" rIns="0" bIns="0" rtlCol="0" anchor="t"/>
          <a:lstStyle/>
          <a:p>
            <a:pPr marL="0" indent="0" algn="l">
              <a:lnSpc>
                <a:spcPts val="2550"/>
              </a:lnSpc>
              <a:buNone/>
            </a:pPr>
            <a:r>
              <a:rPr lang="en-US" sz="1600" dirty="0">
                <a:solidFill>
                  <a:srgbClr val="E0E4E6"/>
                </a:solidFill>
                <a:latin typeface="Barlow" pitchFamily="34" charset="0"/>
                <a:ea typeface="Barlow" pitchFamily="34" charset="-122"/>
                <a:cs typeface="Barlow" pitchFamily="34" charset="-120"/>
              </a:rPr>
              <a:t>A Generalized Linear Model (GLM) that employs a sigmoid function to model the probability of a binary outcome. It's highly effective for tasks such as predicting loan default with around 88% accuracy.</a:t>
            </a:r>
            <a:endParaRPr lang="en-US" sz="1600" dirty="0"/>
          </a:p>
        </p:txBody>
      </p:sp>
      <p:sp>
        <p:nvSpPr>
          <p:cNvPr id="20" name="Rectangle 19"/>
          <p:cNvSpPr/>
          <p:nvPr/>
        </p:nvSpPr>
        <p:spPr>
          <a:xfrm>
            <a:off x="12814300" y="7708900"/>
            <a:ext cx="1714500" cy="406400"/>
          </a:xfrm>
          <a:prstGeom prst="rect">
            <a:avLst/>
          </a:prstGeom>
          <a:solidFill>
            <a:srgbClr val="0C002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accent4">
                  <a:lumMod val="20000"/>
                  <a:lumOff val="80000"/>
                </a:schemeClr>
              </a:solidFill>
            </a:endParaRPr>
          </a:p>
        </p:txBody>
      </p:sp>
    </p:spTree>
    <p:extLst>
      <p:ext uri="{BB962C8B-B14F-4D97-AF65-F5344CB8AC3E}">
        <p14:creationId xmlns:p14="http://schemas.microsoft.com/office/powerpoint/2010/main" val="14228357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18198" y="574953"/>
            <a:ext cx="12994005" cy="1568291"/>
          </a:xfrm>
          <a:prstGeom prst="rect">
            <a:avLst/>
          </a:prstGeom>
          <a:noFill/>
          <a:ln/>
        </p:spPr>
        <p:txBody>
          <a:bodyPr wrap="square" lIns="0" tIns="0" rIns="0" bIns="0" rtlCol="0" anchor="t"/>
          <a:lstStyle/>
          <a:p>
            <a:pPr marL="0" indent="0" algn="l">
              <a:lnSpc>
                <a:spcPts val="6150"/>
              </a:lnSpc>
              <a:buNone/>
            </a:pPr>
            <a:r>
              <a:rPr lang="en-US" sz="4900" b="1" dirty="0">
                <a:solidFill>
                  <a:srgbClr val="F0FCFF"/>
                </a:solidFill>
                <a:latin typeface="Spline Sans Bold" pitchFamily="34" charset="0"/>
                <a:ea typeface="Spline Sans Bold" pitchFamily="34" charset="-122"/>
                <a:cs typeface="Spline Sans Bold" pitchFamily="34" charset="-120"/>
              </a:rPr>
              <a:t>Statistical Algorithms in Action: Regression &amp; Classification</a:t>
            </a:r>
            <a:endParaRPr lang="en-US" sz="4900" dirty="0"/>
          </a:p>
        </p:txBody>
      </p:sp>
      <p:sp>
        <p:nvSpPr>
          <p:cNvPr id="3" name="Text 1"/>
          <p:cNvSpPr/>
          <p:nvPr/>
        </p:nvSpPr>
        <p:spPr>
          <a:xfrm>
            <a:off x="818198" y="2552343"/>
            <a:ext cx="12994005" cy="654368"/>
          </a:xfrm>
          <a:prstGeom prst="rect">
            <a:avLst/>
          </a:prstGeom>
          <a:noFill/>
          <a:ln/>
        </p:spPr>
        <p:txBody>
          <a:bodyPr wrap="square" lIns="0" tIns="0" rIns="0" bIns="0" rtlCol="0" anchor="t"/>
          <a:lstStyle/>
          <a:p>
            <a:pPr marL="0" indent="0" algn="l">
              <a:lnSpc>
                <a:spcPts val="2550"/>
              </a:lnSpc>
              <a:buNone/>
            </a:pPr>
            <a:r>
              <a:rPr lang="en-US" sz="1600" dirty="0">
                <a:solidFill>
                  <a:srgbClr val="E0E4E6"/>
                </a:solidFill>
                <a:latin typeface="Barlow" pitchFamily="34" charset="0"/>
                <a:ea typeface="Barlow" pitchFamily="34" charset="-122"/>
                <a:cs typeface="Barlow" pitchFamily="34" charset="-120"/>
              </a:rPr>
              <a:t>Many core machine learning algorithms are direct applications of statistical principles, demonstrating how theoretical statistics translates into practical predictive power.</a:t>
            </a:r>
            <a:endParaRPr lang="en-US" sz="1600" dirty="0"/>
          </a:p>
        </p:txBody>
      </p:sp>
      <p:sp>
        <p:nvSpPr>
          <p:cNvPr id="4" name="Shape 2"/>
          <p:cNvSpPr/>
          <p:nvPr/>
        </p:nvSpPr>
        <p:spPr>
          <a:xfrm>
            <a:off x="818198" y="3436739"/>
            <a:ext cx="6394728" cy="2170271"/>
          </a:xfrm>
          <a:prstGeom prst="roundRect">
            <a:avLst>
              <a:gd name="adj" fmla="val 5056"/>
            </a:avLst>
          </a:prstGeom>
          <a:noFill/>
          <a:ln w="22860">
            <a:solidFill>
              <a:srgbClr val="16FFBB"/>
            </a:solidFill>
            <a:prstDash val="solid"/>
          </a:ln>
        </p:spPr>
      </p:sp>
      <p:sp>
        <p:nvSpPr>
          <p:cNvPr id="5" name="Shape 3"/>
          <p:cNvSpPr/>
          <p:nvPr/>
        </p:nvSpPr>
        <p:spPr>
          <a:xfrm>
            <a:off x="795338" y="3436739"/>
            <a:ext cx="91440" cy="2170271"/>
          </a:xfrm>
          <a:prstGeom prst="roundRect">
            <a:avLst>
              <a:gd name="adj" fmla="val 335586"/>
            </a:avLst>
          </a:prstGeom>
          <a:solidFill>
            <a:srgbClr val="16FFBB"/>
          </a:solidFill>
          <a:ln/>
        </p:spPr>
      </p:sp>
      <p:sp>
        <p:nvSpPr>
          <p:cNvPr id="6" name="Text 4"/>
          <p:cNvSpPr/>
          <p:nvPr/>
        </p:nvSpPr>
        <p:spPr>
          <a:xfrm>
            <a:off x="1114187" y="3664148"/>
            <a:ext cx="2273022" cy="284083"/>
          </a:xfrm>
          <a:prstGeom prst="rect">
            <a:avLst/>
          </a:prstGeom>
          <a:noFill/>
          <a:ln/>
        </p:spPr>
        <p:txBody>
          <a:bodyPr wrap="none" lIns="0" tIns="0" rIns="0" bIns="0" rtlCol="0" anchor="t"/>
          <a:lstStyle/>
          <a:p>
            <a:pPr marL="0" indent="0" algn="l">
              <a:lnSpc>
                <a:spcPts val="2200"/>
              </a:lnSpc>
              <a:buNone/>
            </a:pPr>
            <a:r>
              <a:rPr lang="en-US" sz="1750" b="1" dirty="0">
                <a:solidFill>
                  <a:srgbClr val="E0E4E6"/>
                </a:solidFill>
                <a:latin typeface="Spline Sans Bold" pitchFamily="34" charset="0"/>
                <a:ea typeface="Spline Sans Bold" pitchFamily="34" charset="-122"/>
                <a:cs typeface="Spline Sans Bold" pitchFamily="34" charset="-120"/>
              </a:rPr>
              <a:t>Linear Regression</a:t>
            </a:r>
            <a:endParaRPr lang="en-US" sz="1750" dirty="0"/>
          </a:p>
        </p:txBody>
      </p:sp>
      <p:sp>
        <p:nvSpPr>
          <p:cNvPr id="7" name="Text 5"/>
          <p:cNvSpPr/>
          <p:nvPr/>
        </p:nvSpPr>
        <p:spPr>
          <a:xfrm>
            <a:off x="1114187" y="4070866"/>
            <a:ext cx="5871329" cy="981551"/>
          </a:xfrm>
          <a:prstGeom prst="rect">
            <a:avLst/>
          </a:prstGeom>
          <a:noFill/>
          <a:ln/>
        </p:spPr>
        <p:txBody>
          <a:bodyPr wrap="square" lIns="0" tIns="0" rIns="0" bIns="0" rtlCol="0" anchor="t"/>
          <a:lstStyle/>
          <a:p>
            <a:pPr marL="0" indent="0" algn="l">
              <a:lnSpc>
                <a:spcPts val="2550"/>
              </a:lnSpc>
              <a:buNone/>
            </a:pPr>
            <a:r>
              <a:rPr lang="en-US" sz="1600" dirty="0">
                <a:solidFill>
                  <a:srgbClr val="E0E4E6"/>
                </a:solidFill>
                <a:latin typeface="Barlow" pitchFamily="34" charset="0"/>
                <a:ea typeface="Barlow" pitchFamily="34" charset="-122"/>
                <a:cs typeface="Barlow" pitchFamily="34" charset="-120"/>
              </a:rPr>
              <a:t>Utilizes Ordinary Least Squares (OLS) to minimize the sum of squared residuals, making it ideal for predicting continuous values, like forecasting housing prices with a typical R-squared of 90%.</a:t>
            </a:r>
            <a:endParaRPr lang="en-US" sz="1600" dirty="0"/>
          </a:p>
        </p:txBody>
      </p:sp>
      <p:sp>
        <p:nvSpPr>
          <p:cNvPr id="8" name="Shape 6"/>
          <p:cNvSpPr/>
          <p:nvPr/>
        </p:nvSpPr>
        <p:spPr>
          <a:xfrm>
            <a:off x="7417475" y="3436739"/>
            <a:ext cx="6394728" cy="2170271"/>
          </a:xfrm>
          <a:prstGeom prst="roundRect">
            <a:avLst>
              <a:gd name="adj" fmla="val 5056"/>
            </a:avLst>
          </a:prstGeom>
          <a:noFill/>
          <a:ln w="22860">
            <a:solidFill>
              <a:srgbClr val="29DDDA"/>
            </a:solidFill>
            <a:prstDash val="solid"/>
          </a:ln>
        </p:spPr>
      </p:sp>
      <p:sp>
        <p:nvSpPr>
          <p:cNvPr id="9" name="Shape 7"/>
          <p:cNvSpPr/>
          <p:nvPr/>
        </p:nvSpPr>
        <p:spPr>
          <a:xfrm>
            <a:off x="7394615" y="3436739"/>
            <a:ext cx="91440" cy="2170271"/>
          </a:xfrm>
          <a:prstGeom prst="roundRect">
            <a:avLst>
              <a:gd name="adj" fmla="val 335586"/>
            </a:avLst>
          </a:prstGeom>
          <a:solidFill>
            <a:srgbClr val="29DDDA"/>
          </a:solidFill>
          <a:ln/>
        </p:spPr>
      </p:sp>
      <p:sp>
        <p:nvSpPr>
          <p:cNvPr id="10" name="Text 8"/>
          <p:cNvSpPr/>
          <p:nvPr/>
        </p:nvSpPr>
        <p:spPr>
          <a:xfrm>
            <a:off x="7713464" y="3664148"/>
            <a:ext cx="2273022" cy="284083"/>
          </a:xfrm>
          <a:prstGeom prst="rect">
            <a:avLst/>
          </a:prstGeom>
          <a:noFill/>
          <a:ln/>
        </p:spPr>
        <p:txBody>
          <a:bodyPr wrap="none" lIns="0" tIns="0" rIns="0" bIns="0" rtlCol="0" anchor="t"/>
          <a:lstStyle/>
          <a:p>
            <a:pPr marL="0" indent="0" algn="l">
              <a:lnSpc>
                <a:spcPts val="2200"/>
              </a:lnSpc>
              <a:buNone/>
            </a:pPr>
            <a:r>
              <a:rPr lang="en-US" sz="1750" b="1" dirty="0">
                <a:solidFill>
                  <a:srgbClr val="E0E4E6"/>
                </a:solidFill>
                <a:latin typeface="Spline Sans Bold" pitchFamily="34" charset="0"/>
                <a:ea typeface="Spline Sans Bold" pitchFamily="34" charset="-122"/>
                <a:cs typeface="Spline Sans Bold" pitchFamily="34" charset="-120"/>
              </a:rPr>
              <a:t>Logistic Regression</a:t>
            </a:r>
            <a:endParaRPr lang="en-US" sz="1750" dirty="0"/>
          </a:p>
        </p:txBody>
      </p:sp>
      <p:sp>
        <p:nvSpPr>
          <p:cNvPr id="11" name="Text 9"/>
          <p:cNvSpPr/>
          <p:nvPr/>
        </p:nvSpPr>
        <p:spPr>
          <a:xfrm>
            <a:off x="7713464" y="4070866"/>
            <a:ext cx="5871329" cy="1308735"/>
          </a:xfrm>
          <a:prstGeom prst="rect">
            <a:avLst/>
          </a:prstGeom>
          <a:noFill/>
          <a:ln/>
        </p:spPr>
        <p:txBody>
          <a:bodyPr wrap="square" lIns="0" tIns="0" rIns="0" bIns="0" rtlCol="0" anchor="t"/>
          <a:lstStyle/>
          <a:p>
            <a:pPr marL="0" indent="0" algn="l">
              <a:lnSpc>
                <a:spcPts val="2550"/>
              </a:lnSpc>
              <a:buNone/>
            </a:pPr>
            <a:r>
              <a:rPr lang="en-US" sz="1600" dirty="0">
                <a:solidFill>
                  <a:srgbClr val="E0E4E6"/>
                </a:solidFill>
                <a:latin typeface="Barlow" pitchFamily="34" charset="0"/>
                <a:ea typeface="Barlow" pitchFamily="34" charset="-122"/>
                <a:cs typeface="Barlow" pitchFamily="34" charset="-120"/>
              </a:rPr>
              <a:t>A Generalized Linear Model (GLM) that employs a sigmoid function to model the probability of a binary outcome. It's highly effective for tasks such as predicting loan default with around 88% accuracy.</a:t>
            </a:r>
            <a:endParaRPr lang="en-US" sz="1600" dirty="0"/>
          </a:p>
        </p:txBody>
      </p:sp>
      <p:sp>
        <p:nvSpPr>
          <p:cNvPr id="12" name="Shape 10"/>
          <p:cNvSpPr/>
          <p:nvPr/>
        </p:nvSpPr>
        <p:spPr>
          <a:xfrm>
            <a:off x="818198" y="5811560"/>
            <a:ext cx="6394728" cy="1843087"/>
          </a:xfrm>
          <a:prstGeom prst="roundRect">
            <a:avLst>
              <a:gd name="adj" fmla="val 5953"/>
            </a:avLst>
          </a:prstGeom>
          <a:noFill/>
          <a:ln w="22860">
            <a:solidFill>
              <a:srgbClr val="37A7E7"/>
            </a:solidFill>
            <a:prstDash val="solid"/>
          </a:ln>
        </p:spPr>
      </p:sp>
      <p:sp>
        <p:nvSpPr>
          <p:cNvPr id="13" name="Shape 11"/>
          <p:cNvSpPr/>
          <p:nvPr/>
        </p:nvSpPr>
        <p:spPr>
          <a:xfrm>
            <a:off x="795338" y="5811560"/>
            <a:ext cx="91440" cy="1843087"/>
          </a:xfrm>
          <a:prstGeom prst="roundRect">
            <a:avLst>
              <a:gd name="adj" fmla="val 335586"/>
            </a:avLst>
          </a:prstGeom>
          <a:solidFill>
            <a:srgbClr val="37A7E7"/>
          </a:solidFill>
          <a:ln/>
        </p:spPr>
      </p:sp>
      <p:sp>
        <p:nvSpPr>
          <p:cNvPr id="14" name="Text 12"/>
          <p:cNvSpPr/>
          <p:nvPr/>
        </p:nvSpPr>
        <p:spPr>
          <a:xfrm>
            <a:off x="1114187" y="6038969"/>
            <a:ext cx="2273022" cy="284083"/>
          </a:xfrm>
          <a:prstGeom prst="rect">
            <a:avLst/>
          </a:prstGeom>
          <a:noFill/>
          <a:ln/>
        </p:spPr>
        <p:txBody>
          <a:bodyPr wrap="none" lIns="0" tIns="0" rIns="0" bIns="0" rtlCol="0" anchor="t"/>
          <a:lstStyle/>
          <a:p>
            <a:pPr marL="0" indent="0" algn="l">
              <a:lnSpc>
                <a:spcPts val="2200"/>
              </a:lnSpc>
              <a:buNone/>
            </a:pPr>
            <a:r>
              <a:rPr lang="en-US" sz="1750" b="1" dirty="0">
                <a:solidFill>
                  <a:srgbClr val="E0E4E6"/>
                </a:solidFill>
                <a:latin typeface="Spline Sans Bold" pitchFamily="34" charset="0"/>
                <a:ea typeface="Spline Sans Bold" pitchFamily="34" charset="-122"/>
                <a:cs typeface="Spline Sans Bold" pitchFamily="34" charset="-120"/>
              </a:rPr>
              <a:t>Naive Bayes</a:t>
            </a:r>
            <a:endParaRPr lang="en-US" sz="1750" dirty="0"/>
          </a:p>
        </p:txBody>
      </p:sp>
      <p:sp>
        <p:nvSpPr>
          <p:cNvPr id="15" name="Text 13"/>
          <p:cNvSpPr/>
          <p:nvPr/>
        </p:nvSpPr>
        <p:spPr>
          <a:xfrm>
            <a:off x="1114187" y="6445687"/>
            <a:ext cx="5871329" cy="981551"/>
          </a:xfrm>
          <a:prstGeom prst="rect">
            <a:avLst/>
          </a:prstGeom>
          <a:noFill/>
          <a:ln/>
        </p:spPr>
        <p:txBody>
          <a:bodyPr wrap="square" lIns="0" tIns="0" rIns="0" bIns="0" rtlCol="0" anchor="t"/>
          <a:lstStyle/>
          <a:p>
            <a:pPr marL="0" indent="0" algn="l">
              <a:lnSpc>
                <a:spcPts val="2550"/>
              </a:lnSpc>
              <a:buNone/>
            </a:pPr>
            <a:r>
              <a:rPr lang="en-US" sz="1600" dirty="0">
                <a:solidFill>
                  <a:srgbClr val="E0E4E6"/>
                </a:solidFill>
                <a:latin typeface="Barlow" pitchFamily="34" charset="0"/>
                <a:ea typeface="Barlow" pitchFamily="34" charset="-122"/>
                <a:cs typeface="Barlow" pitchFamily="34" charset="-120"/>
              </a:rPr>
              <a:t>Applies Bayes' Theorem under strong independence assumptions. It's commonly used in text classification, for example, achieving an 82% F1-score in sentiment analysis.</a:t>
            </a:r>
            <a:endParaRPr lang="en-US" sz="1600" dirty="0"/>
          </a:p>
        </p:txBody>
      </p:sp>
      <p:sp>
        <p:nvSpPr>
          <p:cNvPr id="20" name="Rectangle 19"/>
          <p:cNvSpPr/>
          <p:nvPr/>
        </p:nvSpPr>
        <p:spPr>
          <a:xfrm>
            <a:off x="12814300" y="7708900"/>
            <a:ext cx="1714500" cy="406400"/>
          </a:xfrm>
          <a:prstGeom prst="rect">
            <a:avLst/>
          </a:prstGeom>
          <a:solidFill>
            <a:srgbClr val="0C002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accent4">
                  <a:lumMod val="20000"/>
                  <a:lumOff val="80000"/>
                </a:schemeClr>
              </a:solidFill>
            </a:endParaRPr>
          </a:p>
        </p:txBody>
      </p:sp>
    </p:spTree>
    <p:extLst>
      <p:ext uri="{BB962C8B-B14F-4D97-AF65-F5344CB8AC3E}">
        <p14:creationId xmlns:p14="http://schemas.microsoft.com/office/powerpoint/2010/main" val="20907246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18198" y="574953"/>
            <a:ext cx="12994005" cy="1568291"/>
          </a:xfrm>
          <a:prstGeom prst="rect">
            <a:avLst/>
          </a:prstGeom>
          <a:noFill/>
          <a:ln/>
        </p:spPr>
        <p:txBody>
          <a:bodyPr wrap="square" lIns="0" tIns="0" rIns="0" bIns="0" rtlCol="0" anchor="t"/>
          <a:lstStyle/>
          <a:p>
            <a:pPr marL="0" indent="0" algn="l">
              <a:lnSpc>
                <a:spcPts val="6150"/>
              </a:lnSpc>
              <a:buNone/>
            </a:pPr>
            <a:r>
              <a:rPr lang="en-US" sz="4900" b="1" dirty="0">
                <a:solidFill>
                  <a:srgbClr val="F0FCFF"/>
                </a:solidFill>
                <a:latin typeface="Spline Sans Bold" pitchFamily="34" charset="0"/>
                <a:ea typeface="Spline Sans Bold" pitchFamily="34" charset="-122"/>
                <a:cs typeface="Spline Sans Bold" pitchFamily="34" charset="-120"/>
              </a:rPr>
              <a:t>Statistical Algorithms in Action: Regression &amp; Classification</a:t>
            </a:r>
            <a:endParaRPr lang="en-US" sz="4900" dirty="0"/>
          </a:p>
        </p:txBody>
      </p:sp>
      <p:sp>
        <p:nvSpPr>
          <p:cNvPr id="3" name="Text 1"/>
          <p:cNvSpPr/>
          <p:nvPr/>
        </p:nvSpPr>
        <p:spPr>
          <a:xfrm>
            <a:off x="818198" y="2552343"/>
            <a:ext cx="12994005" cy="654368"/>
          </a:xfrm>
          <a:prstGeom prst="rect">
            <a:avLst/>
          </a:prstGeom>
          <a:noFill/>
          <a:ln/>
        </p:spPr>
        <p:txBody>
          <a:bodyPr wrap="square" lIns="0" tIns="0" rIns="0" bIns="0" rtlCol="0" anchor="t"/>
          <a:lstStyle/>
          <a:p>
            <a:pPr marL="0" indent="0" algn="l">
              <a:lnSpc>
                <a:spcPts val="2550"/>
              </a:lnSpc>
              <a:buNone/>
            </a:pPr>
            <a:r>
              <a:rPr lang="en-US" sz="1600" dirty="0">
                <a:solidFill>
                  <a:srgbClr val="E0E4E6"/>
                </a:solidFill>
                <a:latin typeface="Barlow" pitchFamily="34" charset="0"/>
                <a:ea typeface="Barlow" pitchFamily="34" charset="-122"/>
                <a:cs typeface="Barlow" pitchFamily="34" charset="-120"/>
              </a:rPr>
              <a:t>Many core machine learning algorithms are direct applications of statistical principles, demonstrating how theoretical statistics translates into practical predictive power.</a:t>
            </a:r>
            <a:endParaRPr lang="en-US" sz="1600" dirty="0"/>
          </a:p>
        </p:txBody>
      </p:sp>
      <p:sp>
        <p:nvSpPr>
          <p:cNvPr id="4" name="Shape 2"/>
          <p:cNvSpPr/>
          <p:nvPr/>
        </p:nvSpPr>
        <p:spPr>
          <a:xfrm>
            <a:off x="818198" y="3436739"/>
            <a:ext cx="6394728" cy="2170271"/>
          </a:xfrm>
          <a:prstGeom prst="roundRect">
            <a:avLst>
              <a:gd name="adj" fmla="val 5056"/>
            </a:avLst>
          </a:prstGeom>
          <a:noFill/>
          <a:ln w="22860">
            <a:solidFill>
              <a:srgbClr val="16FFBB"/>
            </a:solidFill>
            <a:prstDash val="solid"/>
          </a:ln>
        </p:spPr>
      </p:sp>
      <p:sp>
        <p:nvSpPr>
          <p:cNvPr id="5" name="Shape 3"/>
          <p:cNvSpPr/>
          <p:nvPr/>
        </p:nvSpPr>
        <p:spPr>
          <a:xfrm>
            <a:off x="795338" y="3436739"/>
            <a:ext cx="91440" cy="2170271"/>
          </a:xfrm>
          <a:prstGeom prst="roundRect">
            <a:avLst>
              <a:gd name="adj" fmla="val 335586"/>
            </a:avLst>
          </a:prstGeom>
          <a:solidFill>
            <a:srgbClr val="16FFBB"/>
          </a:solidFill>
          <a:ln/>
        </p:spPr>
      </p:sp>
      <p:sp>
        <p:nvSpPr>
          <p:cNvPr id="6" name="Text 4"/>
          <p:cNvSpPr/>
          <p:nvPr/>
        </p:nvSpPr>
        <p:spPr>
          <a:xfrm>
            <a:off x="1114187" y="3664148"/>
            <a:ext cx="2273022" cy="284083"/>
          </a:xfrm>
          <a:prstGeom prst="rect">
            <a:avLst/>
          </a:prstGeom>
          <a:noFill/>
          <a:ln/>
        </p:spPr>
        <p:txBody>
          <a:bodyPr wrap="none" lIns="0" tIns="0" rIns="0" bIns="0" rtlCol="0" anchor="t"/>
          <a:lstStyle/>
          <a:p>
            <a:pPr marL="0" indent="0" algn="l">
              <a:lnSpc>
                <a:spcPts val="2200"/>
              </a:lnSpc>
              <a:buNone/>
            </a:pPr>
            <a:r>
              <a:rPr lang="en-US" sz="1750" b="1" dirty="0">
                <a:solidFill>
                  <a:srgbClr val="E0E4E6"/>
                </a:solidFill>
                <a:latin typeface="Spline Sans Bold" pitchFamily="34" charset="0"/>
                <a:ea typeface="Spline Sans Bold" pitchFamily="34" charset="-122"/>
                <a:cs typeface="Spline Sans Bold" pitchFamily="34" charset="-120"/>
              </a:rPr>
              <a:t>Linear Regression</a:t>
            </a:r>
            <a:endParaRPr lang="en-US" sz="1750" dirty="0"/>
          </a:p>
        </p:txBody>
      </p:sp>
      <p:sp>
        <p:nvSpPr>
          <p:cNvPr id="7" name="Text 5"/>
          <p:cNvSpPr/>
          <p:nvPr/>
        </p:nvSpPr>
        <p:spPr>
          <a:xfrm>
            <a:off x="1114187" y="4070866"/>
            <a:ext cx="5871329" cy="981551"/>
          </a:xfrm>
          <a:prstGeom prst="rect">
            <a:avLst/>
          </a:prstGeom>
          <a:noFill/>
          <a:ln/>
        </p:spPr>
        <p:txBody>
          <a:bodyPr wrap="square" lIns="0" tIns="0" rIns="0" bIns="0" rtlCol="0" anchor="t"/>
          <a:lstStyle/>
          <a:p>
            <a:pPr marL="0" indent="0" algn="l">
              <a:lnSpc>
                <a:spcPts val="2550"/>
              </a:lnSpc>
              <a:buNone/>
            </a:pPr>
            <a:r>
              <a:rPr lang="en-US" sz="1600" dirty="0">
                <a:solidFill>
                  <a:srgbClr val="E0E4E6"/>
                </a:solidFill>
                <a:latin typeface="Barlow" pitchFamily="34" charset="0"/>
                <a:ea typeface="Barlow" pitchFamily="34" charset="-122"/>
                <a:cs typeface="Barlow" pitchFamily="34" charset="-120"/>
              </a:rPr>
              <a:t>Utilizes Ordinary Least Squares (OLS) to minimize the sum of squared residuals, making it ideal for predicting continuous values, like forecasting housing prices with a typical R-squared of 90%.</a:t>
            </a:r>
            <a:endParaRPr lang="en-US" sz="1600" dirty="0"/>
          </a:p>
        </p:txBody>
      </p:sp>
      <p:sp>
        <p:nvSpPr>
          <p:cNvPr id="8" name="Shape 6"/>
          <p:cNvSpPr/>
          <p:nvPr/>
        </p:nvSpPr>
        <p:spPr>
          <a:xfrm>
            <a:off x="7417475" y="3436739"/>
            <a:ext cx="6394728" cy="2170271"/>
          </a:xfrm>
          <a:prstGeom prst="roundRect">
            <a:avLst>
              <a:gd name="adj" fmla="val 5056"/>
            </a:avLst>
          </a:prstGeom>
          <a:noFill/>
          <a:ln w="22860">
            <a:solidFill>
              <a:srgbClr val="29DDDA"/>
            </a:solidFill>
            <a:prstDash val="solid"/>
          </a:ln>
        </p:spPr>
      </p:sp>
      <p:sp>
        <p:nvSpPr>
          <p:cNvPr id="9" name="Shape 7"/>
          <p:cNvSpPr/>
          <p:nvPr/>
        </p:nvSpPr>
        <p:spPr>
          <a:xfrm>
            <a:off x="7394615" y="3436739"/>
            <a:ext cx="91440" cy="2170271"/>
          </a:xfrm>
          <a:prstGeom prst="roundRect">
            <a:avLst>
              <a:gd name="adj" fmla="val 335586"/>
            </a:avLst>
          </a:prstGeom>
          <a:solidFill>
            <a:srgbClr val="29DDDA"/>
          </a:solidFill>
          <a:ln/>
        </p:spPr>
      </p:sp>
      <p:sp>
        <p:nvSpPr>
          <p:cNvPr id="10" name="Text 8"/>
          <p:cNvSpPr/>
          <p:nvPr/>
        </p:nvSpPr>
        <p:spPr>
          <a:xfrm>
            <a:off x="7713464" y="3664148"/>
            <a:ext cx="2273022" cy="284083"/>
          </a:xfrm>
          <a:prstGeom prst="rect">
            <a:avLst/>
          </a:prstGeom>
          <a:noFill/>
          <a:ln/>
        </p:spPr>
        <p:txBody>
          <a:bodyPr wrap="none" lIns="0" tIns="0" rIns="0" bIns="0" rtlCol="0" anchor="t"/>
          <a:lstStyle/>
          <a:p>
            <a:pPr marL="0" indent="0" algn="l">
              <a:lnSpc>
                <a:spcPts val="2200"/>
              </a:lnSpc>
              <a:buNone/>
            </a:pPr>
            <a:r>
              <a:rPr lang="en-US" sz="1750" b="1" dirty="0">
                <a:solidFill>
                  <a:srgbClr val="E0E4E6"/>
                </a:solidFill>
                <a:latin typeface="Spline Sans Bold" pitchFamily="34" charset="0"/>
                <a:ea typeface="Spline Sans Bold" pitchFamily="34" charset="-122"/>
                <a:cs typeface="Spline Sans Bold" pitchFamily="34" charset="-120"/>
              </a:rPr>
              <a:t>Logistic Regression</a:t>
            </a:r>
            <a:endParaRPr lang="en-US" sz="1750" dirty="0"/>
          </a:p>
        </p:txBody>
      </p:sp>
      <p:sp>
        <p:nvSpPr>
          <p:cNvPr id="11" name="Text 9"/>
          <p:cNvSpPr/>
          <p:nvPr/>
        </p:nvSpPr>
        <p:spPr>
          <a:xfrm>
            <a:off x="7713464" y="4070866"/>
            <a:ext cx="5871329" cy="1308735"/>
          </a:xfrm>
          <a:prstGeom prst="rect">
            <a:avLst/>
          </a:prstGeom>
          <a:noFill/>
          <a:ln/>
        </p:spPr>
        <p:txBody>
          <a:bodyPr wrap="square" lIns="0" tIns="0" rIns="0" bIns="0" rtlCol="0" anchor="t"/>
          <a:lstStyle/>
          <a:p>
            <a:pPr marL="0" indent="0" algn="l">
              <a:lnSpc>
                <a:spcPts val="2550"/>
              </a:lnSpc>
              <a:buNone/>
            </a:pPr>
            <a:r>
              <a:rPr lang="en-US" sz="1600" dirty="0">
                <a:solidFill>
                  <a:srgbClr val="E0E4E6"/>
                </a:solidFill>
                <a:latin typeface="Barlow" pitchFamily="34" charset="0"/>
                <a:ea typeface="Barlow" pitchFamily="34" charset="-122"/>
                <a:cs typeface="Barlow" pitchFamily="34" charset="-120"/>
              </a:rPr>
              <a:t>A Generalized Linear Model (GLM) that employs a sigmoid function to model the probability of a binary outcome. It's highly effective for tasks such as predicting loan default with around 88% accuracy.</a:t>
            </a:r>
            <a:endParaRPr lang="en-US" sz="1600" dirty="0"/>
          </a:p>
        </p:txBody>
      </p:sp>
      <p:sp>
        <p:nvSpPr>
          <p:cNvPr id="12" name="Shape 10"/>
          <p:cNvSpPr/>
          <p:nvPr/>
        </p:nvSpPr>
        <p:spPr>
          <a:xfrm>
            <a:off x="818198" y="5811560"/>
            <a:ext cx="6394728" cy="1843087"/>
          </a:xfrm>
          <a:prstGeom prst="roundRect">
            <a:avLst>
              <a:gd name="adj" fmla="val 5953"/>
            </a:avLst>
          </a:prstGeom>
          <a:noFill/>
          <a:ln w="22860">
            <a:solidFill>
              <a:srgbClr val="37A7E7"/>
            </a:solidFill>
            <a:prstDash val="solid"/>
          </a:ln>
        </p:spPr>
      </p:sp>
      <p:sp>
        <p:nvSpPr>
          <p:cNvPr id="13" name="Shape 11"/>
          <p:cNvSpPr/>
          <p:nvPr/>
        </p:nvSpPr>
        <p:spPr>
          <a:xfrm>
            <a:off x="795338" y="5811560"/>
            <a:ext cx="91440" cy="1843087"/>
          </a:xfrm>
          <a:prstGeom prst="roundRect">
            <a:avLst>
              <a:gd name="adj" fmla="val 335586"/>
            </a:avLst>
          </a:prstGeom>
          <a:solidFill>
            <a:srgbClr val="37A7E7"/>
          </a:solidFill>
          <a:ln/>
        </p:spPr>
      </p:sp>
      <p:sp>
        <p:nvSpPr>
          <p:cNvPr id="14" name="Text 12"/>
          <p:cNvSpPr/>
          <p:nvPr/>
        </p:nvSpPr>
        <p:spPr>
          <a:xfrm>
            <a:off x="1114187" y="6038969"/>
            <a:ext cx="2273022" cy="284083"/>
          </a:xfrm>
          <a:prstGeom prst="rect">
            <a:avLst/>
          </a:prstGeom>
          <a:noFill/>
          <a:ln/>
        </p:spPr>
        <p:txBody>
          <a:bodyPr wrap="none" lIns="0" tIns="0" rIns="0" bIns="0" rtlCol="0" anchor="t"/>
          <a:lstStyle/>
          <a:p>
            <a:pPr marL="0" indent="0" algn="l">
              <a:lnSpc>
                <a:spcPts val="2200"/>
              </a:lnSpc>
              <a:buNone/>
            </a:pPr>
            <a:r>
              <a:rPr lang="en-US" sz="1750" b="1" dirty="0">
                <a:solidFill>
                  <a:srgbClr val="E0E4E6"/>
                </a:solidFill>
                <a:latin typeface="Spline Sans Bold" pitchFamily="34" charset="0"/>
                <a:ea typeface="Spline Sans Bold" pitchFamily="34" charset="-122"/>
                <a:cs typeface="Spline Sans Bold" pitchFamily="34" charset="-120"/>
              </a:rPr>
              <a:t>Naive Bayes</a:t>
            </a:r>
            <a:endParaRPr lang="en-US" sz="1750" dirty="0"/>
          </a:p>
        </p:txBody>
      </p:sp>
      <p:sp>
        <p:nvSpPr>
          <p:cNvPr id="15" name="Text 13"/>
          <p:cNvSpPr/>
          <p:nvPr/>
        </p:nvSpPr>
        <p:spPr>
          <a:xfrm>
            <a:off x="1114187" y="6445687"/>
            <a:ext cx="5871329" cy="981551"/>
          </a:xfrm>
          <a:prstGeom prst="rect">
            <a:avLst/>
          </a:prstGeom>
          <a:noFill/>
          <a:ln/>
        </p:spPr>
        <p:txBody>
          <a:bodyPr wrap="square" lIns="0" tIns="0" rIns="0" bIns="0" rtlCol="0" anchor="t"/>
          <a:lstStyle/>
          <a:p>
            <a:pPr marL="0" indent="0" algn="l">
              <a:lnSpc>
                <a:spcPts val="2550"/>
              </a:lnSpc>
              <a:buNone/>
            </a:pPr>
            <a:r>
              <a:rPr lang="en-US" sz="1600" dirty="0">
                <a:solidFill>
                  <a:srgbClr val="E0E4E6"/>
                </a:solidFill>
                <a:latin typeface="Barlow" pitchFamily="34" charset="0"/>
                <a:ea typeface="Barlow" pitchFamily="34" charset="-122"/>
                <a:cs typeface="Barlow" pitchFamily="34" charset="-120"/>
              </a:rPr>
              <a:t>Applies Bayes' Theorem under strong independence assumptions. It's commonly used in text classification, for example, achieving an 82% F1-score in sentiment analysis.</a:t>
            </a:r>
            <a:endParaRPr lang="en-US" sz="1600" dirty="0"/>
          </a:p>
        </p:txBody>
      </p:sp>
      <p:sp>
        <p:nvSpPr>
          <p:cNvPr id="16" name="Shape 14"/>
          <p:cNvSpPr/>
          <p:nvPr/>
        </p:nvSpPr>
        <p:spPr>
          <a:xfrm>
            <a:off x="7417475" y="5811560"/>
            <a:ext cx="6394728" cy="1843087"/>
          </a:xfrm>
          <a:prstGeom prst="roundRect">
            <a:avLst>
              <a:gd name="adj" fmla="val 5953"/>
            </a:avLst>
          </a:prstGeom>
          <a:noFill/>
          <a:ln w="22860">
            <a:solidFill>
              <a:srgbClr val="091231"/>
            </a:solidFill>
            <a:prstDash val="solid"/>
          </a:ln>
        </p:spPr>
      </p:sp>
      <p:sp>
        <p:nvSpPr>
          <p:cNvPr id="17" name="Shape 15"/>
          <p:cNvSpPr/>
          <p:nvPr/>
        </p:nvSpPr>
        <p:spPr>
          <a:xfrm>
            <a:off x="7394615" y="5811560"/>
            <a:ext cx="91440" cy="1843087"/>
          </a:xfrm>
          <a:prstGeom prst="roundRect">
            <a:avLst>
              <a:gd name="adj" fmla="val 335586"/>
            </a:avLst>
          </a:prstGeom>
          <a:solidFill>
            <a:srgbClr val="091231"/>
          </a:solidFill>
          <a:ln/>
        </p:spPr>
      </p:sp>
      <p:sp>
        <p:nvSpPr>
          <p:cNvPr id="18" name="Text 16"/>
          <p:cNvSpPr/>
          <p:nvPr/>
        </p:nvSpPr>
        <p:spPr>
          <a:xfrm>
            <a:off x="7713464" y="6038969"/>
            <a:ext cx="3386495" cy="284083"/>
          </a:xfrm>
          <a:prstGeom prst="rect">
            <a:avLst/>
          </a:prstGeom>
          <a:noFill/>
          <a:ln/>
        </p:spPr>
        <p:txBody>
          <a:bodyPr wrap="none" lIns="0" tIns="0" rIns="0" bIns="0" rtlCol="0" anchor="t"/>
          <a:lstStyle/>
          <a:p>
            <a:pPr marL="0" indent="0" algn="l">
              <a:lnSpc>
                <a:spcPts val="2200"/>
              </a:lnSpc>
              <a:buNone/>
            </a:pPr>
            <a:r>
              <a:rPr lang="en-US" sz="1750" b="1" dirty="0">
                <a:solidFill>
                  <a:srgbClr val="E0E4E6"/>
                </a:solidFill>
                <a:latin typeface="Spline Sans Bold" pitchFamily="34" charset="0"/>
                <a:ea typeface="Spline Sans Bold" pitchFamily="34" charset="-122"/>
                <a:cs typeface="Spline Sans Bold" pitchFamily="34" charset="-120"/>
              </a:rPr>
              <a:t>Support Vector Machines (SVM)</a:t>
            </a:r>
            <a:endParaRPr lang="en-US" sz="1750" dirty="0"/>
          </a:p>
        </p:txBody>
      </p:sp>
      <p:sp>
        <p:nvSpPr>
          <p:cNvPr id="19" name="Text 17"/>
          <p:cNvSpPr/>
          <p:nvPr/>
        </p:nvSpPr>
        <p:spPr>
          <a:xfrm>
            <a:off x="7713464" y="6445687"/>
            <a:ext cx="5871329" cy="981551"/>
          </a:xfrm>
          <a:prstGeom prst="rect">
            <a:avLst/>
          </a:prstGeom>
          <a:noFill/>
          <a:ln/>
        </p:spPr>
        <p:txBody>
          <a:bodyPr wrap="square" lIns="0" tIns="0" rIns="0" bIns="0" rtlCol="0" anchor="t"/>
          <a:lstStyle/>
          <a:p>
            <a:pPr marL="0" indent="0" algn="l">
              <a:lnSpc>
                <a:spcPts val="2550"/>
              </a:lnSpc>
              <a:buNone/>
            </a:pPr>
            <a:r>
              <a:rPr lang="en-US" sz="1600" dirty="0">
                <a:solidFill>
                  <a:srgbClr val="E0E4E6"/>
                </a:solidFill>
                <a:latin typeface="Barlow" pitchFamily="34" charset="0"/>
                <a:ea typeface="Barlow" pitchFamily="34" charset="-122"/>
                <a:cs typeface="Barlow" pitchFamily="34" charset="-120"/>
              </a:rPr>
              <a:t>Based on statistical learning theory, SVMs find the optimal hyperplane that maximizes the margin between different classes, providing robust classification capabilities.</a:t>
            </a:r>
            <a:endParaRPr lang="en-US" sz="1600" dirty="0"/>
          </a:p>
        </p:txBody>
      </p:sp>
      <p:sp>
        <p:nvSpPr>
          <p:cNvPr id="20" name="Rectangle 19"/>
          <p:cNvSpPr/>
          <p:nvPr/>
        </p:nvSpPr>
        <p:spPr>
          <a:xfrm>
            <a:off x="12814300" y="7708900"/>
            <a:ext cx="1714500" cy="406400"/>
          </a:xfrm>
          <a:prstGeom prst="rect">
            <a:avLst/>
          </a:prstGeom>
          <a:solidFill>
            <a:srgbClr val="0C002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accent4">
                  <a:lumMod val="20000"/>
                  <a:lumOff val="80000"/>
                </a:schemeClr>
              </a:solidFill>
            </a:endParaRPr>
          </a:p>
        </p:txBody>
      </p:sp>
    </p:spTree>
    <p:extLst>
      <p:ext uri="{BB962C8B-B14F-4D97-AF65-F5344CB8AC3E}">
        <p14:creationId xmlns:p14="http://schemas.microsoft.com/office/powerpoint/2010/main" val="37893356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58900" y="965200"/>
            <a:ext cx="4787900" cy="523220"/>
          </a:xfrm>
          <a:prstGeom prst="rect">
            <a:avLst/>
          </a:prstGeom>
          <a:noFill/>
        </p:spPr>
        <p:txBody>
          <a:bodyPr wrap="square" rtlCol="0">
            <a:spAutoFit/>
          </a:bodyPr>
          <a:lstStyle/>
          <a:p>
            <a:r>
              <a:rPr lang="en-US" sz="2800" dirty="0">
                <a:solidFill>
                  <a:schemeClr val="bg1"/>
                </a:solidFill>
              </a:rPr>
              <a:t>Let’s go into a simple Algorithm</a:t>
            </a:r>
            <a:endParaRPr lang="en-IN" sz="2800" dirty="0">
              <a:solidFill>
                <a:schemeClr val="bg1"/>
              </a:solidFill>
            </a:endParaRPr>
          </a:p>
        </p:txBody>
      </p:sp>
      <p:sp>
        <p:nvSpPr>
          <p:cNvPr id="3" name="TextBox 2"/>
          <p:cNvSpPr txBox="1"/>
          <p:nvPr/>
        </p:nvSpPr>
        <p:spPr>
          <a:xfrm>
            <a:off x="1358900" y="1744990"/>
            <a:ext cx="4622800" cy="584775"/>
          </a:xfrm>
          <a:prstGeom prst="rect">
            <a:avLst/>
          </a:prstGeom>
          <a:noFill/>
        </p:spPr>
        <p:txBody>
          <a:bodyPr wrap="square" rtlCol="0">
            <a:spAutoFit/>
          </a:bodyPr>
          <a:lstStyle/>
          <a:p>
            <a:r>
              <a:rPr lang="en-US" sz="3200" b="1" dirty="0">
                <a:solidFill>
                  <a:schemeClr val="bg1"/>
                </a:solidFill>
              </a:rPr>
              <a:t>Linear Regression</a:t>
            </a:r>
            <a:endParaRPr lang="en-IN" sz="3200" b="1" dirty="0">
              <a:solidFill>
                <a:schemeClr val="bg1"/>
              </a:solidFill>
            </a:endParaRPr>
          </a:p>
        </p:txBody>
      </p:sp>
      <p:sp>
        <p:nvSpPr>
          <p:cNvPr id="6" name="Rectangle 5"/>
          <p:cNvSpPr/>
          <p:nvPr/>
        </p:nvSpPr>
        <p:spPr>
          <a:xfrm>
            <a:off x="12814300" y="7708900"/>
            <a:ext cx="1714500" cy="406400"/>
          </a:xfrm>
          <a:prstGeom prst="rect">
            <a:avLst/>
          </a:prstGeom>
          <a:solidFill>
            <a:srgbClr val="0C002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accent4">
                  <a:lumMod val="20000"/>
                  <a:lumOff val="80000"/>
                </a:schemeClr>
              </a:solidFill>
            </a:endParaRPr>
          </a:p>
        </p:txBody>
      </p:sp>
    </p:spTree>
    <p:extLst>
      <p:ext uri="{BB962C8B-B14F-4D97-AF65-F5344CB8AC3E}">
        <p14:creationId xmlns:p14="http://schemas.microsoft.com/office/powerpoint/2010/main" val="35168163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2700" y="-12700"/>
            <a:ext cx="5486400" cy="8229600"/>
          </a:xfrm>
          <a:prstGeom prst="rect">
            <a:avLst/>
          </a:prstGeom>
        </p:spPr>
      </p:pic>
      <p:sp>
        <p:nvSpPr>
          <p:cNvPr id="3" name="Text 0"/>
          <p:cNvSpPr/>
          <p:nvPr/>
        </p:nvSpPr>
        <p:spPr>
          <a:xfrm>
            <a:off x="6367462" y="1149429"/>
            <a:ext cx="7381875" cy="2533174"/>
          </a:xfrm>
          <a:prstGeom prst="rect">
            <a:avLst/>
          </a:prstGeom>
          <a:noFill/>
          <a:ln/>
        </p:spPr>
        <p:txBody>
          <a:bodyPr wrap="square" lIns="0" tIns="0" rIns="0" bIns="0" rtlCol="0" anchor="t"/>
          <a:lstStyle/>
          <a:p>
            <a:pPr marL="0" indent="0" algn="just">
              <a:lnSpc>
                <a:spcPts val="6600"/>
              </a:lnSpc>
              <a:buNone/>
            </a:pPr>
            <a:r>
              <a:rPr lang="en-US" sz="5300" b="1" dirty="0">
                <a:solidFill>
                  <a:srgbClr val="F0FCFF"/>
                </a:solidFill>
                <a:ea typeface="Spline Sans Bold" pitchFamily="34" charset="-122"/>
                <a:cs typeface="Spline Sans Bold" pitchFamily="34" charset="-120"/>
              </a:rPr>
              <a:t>Will You Wonder If these Algorithms are made with Statistics?</a:t>
            </a:r>
            <a:endParaRPr lang="en-US" sz="5300" dirty="0"/>
          </a:p>
        </p:txBody>
      </p:sp>
      <p:sp>
        <p:nvSpPr>
          <p:cNvPr id="4" name="Text 1"/>
          <p:cNvSpPr/>
          <p:nvPr/>
        </p:nvSpPr>
        <p:spPr>
          <a:xfrm>
            <a:off x="6367462" y="4013002"/>
            <a:ext cx="7381875" cy="1762125"/>
          </a:xfrm>
          <a:prstGeom prst="rect">
            <a:avLst/>
          </a:prstGeom>
          <a:noFill/>
          <a:ln/>
        </p:spPr>
        <p:txBody>
          <a:bodyPr wrap="square" lIns="0" tIns="0" rIns="0" bIns="0" rtlCol="0" anchor="t"/>
          <a:lstStyle/>
          <a:p>
            <a:pPr marL="0" indent="0" algn="just">
              <a:lnSpc>
                <a:spcPts val="2750"/>
              </a:lnSpc>
              <a:buNone/>
            </a:pPr>
            <a:r>
              <a:rPr lang="en-US" sz="1700" dirty="0">
                <a:solidFill>
                  <a:srgbClr val="E0E4E6"/>
                </a:solidFill>
                <a:latin typeface="Barlow" pitchFamily="34" charset="0"/>
                <a:ea typeface="Barlow" pitchFamily="34" charset="-122"/>
                <a:cs typeface="Barlow" pitchFamily="34" charset="-120"/>
              </a:rPr>
              <a:t>Machine Learning (ML) is not just about algorithms; it's deeply rooted in statistical theory. Statistics provides the foundational mathematical framework upon which virtually all ML algorithms are built. In fact, an estimated 85% of ML models leverage statistical inference to make their powerful predictions.</a:t>
            </a:r>
            <a:endParaRPr lang="en-US" sz="1700" dirty="0"/>
          </a:p>
        </p:txBody>
      </p:sp>
      <p:sp>
        <p:nvSpPr>
          <p:cNvPr id="5" name="Text 2"/>
          <p:cNvSpPr/>
          <p:nvPr/>
        </p:nvSpPr>
        <p:spPr>
          <a:xfrm>
            <a:off x="6367462" y="6022896"/>
            <a:ext cx="7381875" cy="1057275"/>
          </a:xfrm>
          <a:prstGeom prst="rect">
            <a:avLst/>
          </a:prstGeom>
          <a:noFill/>
          <a:ln/>
        </p:spPr>
        <p:txBody>
          <a:bodyPr wrap="square" lIns="0" tIns="0" rIns="0" bIns="0" rtlCol="0" anchor="t"/>
          <a:lstStyle/>
          <a:p>
            <a:pPr marL="0" indent="0" algn="just">
              <a:lnSpc>
                <a:spcPts val="2750"/>
              </a:lnSpc>
              <a:buNone/>
            </a:pPr>
            <a:r>
              <a:rPr lang="en-US" sz="1700" dirty="0">
                <a:solidFill>
                  <a:srgbClr val="E0E4E6"/>
                </a:solidFill>
                <a:latin typeface="Barlow" pitchFamily="34" charset="0"/>
                <a:ea typeface="Barlow" pitchFamily="34" charset="-122"/>
                <a:cs typeface="Barlow" pitchFamily="34" charset="-120"/>
              </a:rPr>
              <a:t>This strong foundation is crucial as the global AI market is projected to reach an astonishing $1.8 trillion by 2030, a growth largely fueled by the ability to extract deep insights from vast datasets.</a:t>
            </a:r>
            <a:endParaRPr lang="en-US" sz="1700" dirty="0"/>
          </a:p>
        </p:txBody>
      </p:sp>
      <p:pic>
        <p:nvPicPr>
          <p:cNvPr id="8" name="Picture 7"/>
          <p:cNvPicPr>
            <a:picLocks noChangeAspect="1"/>
          </p:cNvPicPr>
          <p:nvPr/>
        </p:nvPicPr>
        <p:blipFill rotWithShape="1">
          <a:blip r:embed="rId4"/>
          <a:srcRect t="17377" b="15290"/>
          <a:stretch/>
        </p:blipFill>
        <p:spPr>
          <a:xfrm>
            <a:off x="1251553" y="1868217"/>
            <a:ext cx="4606365" cy="4656115"/>
          </a:xfrm>
          <a:prstGeom prst="rect">
            <a:avLst/>
          </a:prstGeom>
        </p:spPr>
      </p:pic>
      <p:sp>
        <p:nvSpPr>
          <p:cNvPr id="9" name="Rectangle 8"/>
          <p:cNvSpPr/>
          <p:nvPr/>
        </p:nvSpPr>
        <p:spPr>
          <a:xfrm>
            <a:off x="12814300" y="7708900"/>
            <a:ext cx="1714500" cy="406400"/>
          </a:xfrm>
          <a:prstGeom prst="rect">
            <a:avLst/>
          </a:prstGeom>
          <a:solidFill>
            <a:srgbClr val="0C002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accent4">
                  <a:lumMod val="20000"/>
                  <a:lumOff val="80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814300" y="7708900"/>
            <a:ext cx="1714500" cy="406400"/>
          </a:xfrm>
          <a:prstGeom prst="rect">
            <a:avLst/>
          </a:prstGeom>
          <a:solidFill>
            <a:srgbClr val="0C002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accent4">
                  <a:lumMod val="20000"/>
                  <a:lumOff val="80000"/>
                </a:schemeClr>
              </a:solidFill>
            </a:endParaRPr>
          </a:p>
        </p:txBody>
      </p:sp>
      <p:sp>
        <p:nvSpPr>
          <p:cNvPr id="4" name="TextBox 3">
            <a:extLst>
              <a:ext uri="{FF2B5EF4-FFF2-40B4-BE49-F238E27FC236}">
                <a16:creationId xmlns:a16="http://schemas.microsoft.com/office/drawing/2014/main" id="{3B5713D9-31E7-4B10-B88C-ACF7579AFF9F}"/>
              </a:ext>
            </a:extLst>
          </p:cNvPr>
          <p:cNvSpPr txBox="1"/>
          <p:nvPr/>
        </p:nvSpPr>
        <p:spPr>
          <a:xfrm>
            <a:off x="1358900" y="2560935"/>
            <a:ext cx="6985000" cy="3000821"/>
          </a:xfrm>
          <a:prstGeom prst="rect">
            <a:avLst/>
          </a:prstGeom>
          <a:noFill/>
        </p:spPr>
        <p:txBody>
          <a:bodyPr wrap="square" rtlCol="0">
            <a:spAutoFit/>
          </a:bodyPr>
          <a:lstStyle/>
          <a:p>
            <a:pPr algn="just">
              <a:lnSpc>
                <a:spcPct val="150000"/>
              </a:lnSpc>
            </a:pPr>
            <a:r>
              <a:rPr lang="en-US" dirty="0">
                <a:solidFill>
                  <a:schemeClr val="bg1"/>
                </a:solidFill>
              </a:rPr>
              <a:t>	Linear regression is a statistical method used to model the relationship between a dependent variable and one or more independent variables by fitting a linear equation to the observed data. It aims to find the "line of best fit" that minimizes the difference between predicted and actual values. This technique is widely used in various fields for prediction and understanding relationships between variables</a:t>
            </a:r>
            <a:endParaRPr lang="en-IN" dirty="0">
              <a:solidFill>
                <a:schemeClr val="bg1"/>
              </a:solidFill>
            </a:endParaRPr>
          </a:p>
        </p:txBody>
      </p:sp>
      <p:sp>
        <p:nvSpPr>
          <p:cNvPr id="5" name="TextBox 4">
            <a:extLst>
              <a:ext uri="{FF2B5EF4-FFF2-40B4-BE49-F238E27FC236}">
                <a16:creationId xmlns:a16="http://schemas.microsoft.com/office/drawing/2014/main" id="{B4585845-AB66-4814-95EE-ED035EFD2CF7}"/>
              </a:ext>
            </a:extLst>
          </p:cNvPr>
          <p:cNvSpPr txBox="1"/>
          <p:nvPr/>
        </p:nvSpPr>
        <p:spPr>
          <a:xfrm>
            <a:off x="1358900" y="1744990"/>
            <a:ext cx="4622800" cy="584775"/>
          </a:xfrm>
          <a:prstGeom prst="rect">
            <a:avLst/>
          </a:prstGeom>
          <a:noFill/>
        </p:spPr>
        <p:txBody>
          <a:bodyPr wrap="square" rtlCol="0">
            <a:spAutoFit/>
          </a:bodyPr>
          <a:lstStyle/>
          <a:p>
            <a:r>
              <a:rPr lang="en-US" sz="3200" b="1" dirty="0">
                <a:solidFill>
                  <a:schemeClr val="bg1"/>
                </a:solidFill>
              </a:rPr>
              <a:t>Linear Regression</a:t>
            </a:r>
            <a:endParaRPr lang="en-IN" sz="3200" b="1" dirty="0">
              <a:solidFill>
                <a:schemeClr val="bg1"/>
              </a:solidFill>
            </a:endParaRPr>
          </a:p>
        </p:txBody>
      </p:sp>
      <p:sp>
        <p:nvSpPr>
          <p:cNvPr id="6" name="TextBox 5">
            <a:extLst>
              <a:ext uri="{FF2B5EF4-FFF2-40B4-BE49-F238E27FC236}">
                <a16:creationId xmlns:a16="http://schemas.microsoft.com/office/drawing/2014/main" id="{8711C9A4-BF8C-445E-84EC-57A495B1B896}"/>
              </a:ext>
            </a:extLst>
          </p:cNvPr>
          <p:cNvSpPr txBox="1"/>
          <p:nvPr/>
        </p:nvSpPr>
        <p:spPr>
          <a:xfrm>
            <a:off x="1358900" y="965200"/>
            <a:ext cx="4787900" cy="523220"/>
          </a:xfrm>
          <a:prstGeom prst="rect">
            <a:avLst/>
          </a:prstGeom>
          <a:noFill/>
        </p:spPr>
        <p:txBody>
          <a:bodyPr wrap="square" rtlCol="0">
            <a:spAutoFit/>
          </a:bodyPr>
          <a:lstStyle/>
          <a:p>
            <a:r>
              <a:rPr lang="en-US" sz="2800" dirty="0">
                <a:solidFill>
                  <a:schemeClr val="bg1"/>
                </a:solidFill>
              </a:rPr>
              <a:t>Let’s go into a simple Algorithm</a:t>
            </a:r>
            <a:endParaRPr lang="en-IN" sz="2800" dirty="0">
              <a:solidFill>
                <a:schemeClr val="bg1"/>
              </a:solidFill>
            </a:endParaRPr>
          </a:p>
        </p:txBody>
      </p:sp>
    </p:spTree>
    <p:extLst>
      <p:ext uri="{BB962C8B-B14F-4D97-AF65-F5344CB8AC3E}">
        <p14:creationId xmlns:p14="http://schemas.microsoft.com/office/powerpoint/2010/main" val="14651059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814300" y="7708900"/>
            <a:ext cx="1714500" cy="406400"/>
          </a:xfrm>
          <a:prstGeom prst="rect">
            <a:avLst/>
          </a:prstGeom>
          <a:solidFill>
            <a:srgbClr val="0C002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accent4">
                  <a:lumMod val="20000"/>
                  <a:lumOff val="80000"/>
                </a:schemeClr>
              </a:solidFill>
            </a:endParaRPr>
          </a:p>
        </p:txBody>
      </p:sp>
      <p:pic>
        <p:nvPicPr>
          <p:cNvPr id="3" name="Picture 2">
            <a:extLst>
              <a:ext uri="{FF2B5EF4-FFF2-40B4-BE49-F238E27FC236}">
                <a16:creationId xmlns:a16="http://schemas.microsoft.com/office/drawing/2014/main" id="{61A75E85-695B-4D5C-A183-30BAD0C12C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1099" y="2151340"/>
            <a:ext cx="5284549" cy="3512860"/>
          </a:xfrm>
          <a:prstGeom prst="rect">
            <a:avLst/>
          </a:prstGeom>
        </p:spPr>
      </p:pic>
      <p:sp>
        <p:nvSpPr>
          <p:cNvPr id="4" name="TextBox 3">
            <a:extLst>
              <a:ext uri="{FF2B5EF4-FFF2-40B4-BE49-F238E27FC236}">
                <a16:creationId xmlns:a16="http://schemas.microsoft.com/office/drawing/2014/main" id="{F21EF4BA-03B4-4DCE-9704-02A406F173A9}"/>
              </a:ext>
            </a:extLst>
          </p:cNvPr>
          <p:cNvSpPr txBox="1"/>
          <p:nvPr/>
        </p:nvSpPr>
        <p:spPr>
          <a:xfrm>
            <a:off x="1358900" y="2560935"/>
            <a:ext cx="6985000" cy="3000821"/>
          </a:xfrm>
          <a:prstGeom prst="rect">
            <a:avLst/>
          </a:prstGeom>
          <a:noFill/>
        </p:spPr>
        <p:txBody>
          <a:bodyPr wrap="square" rtlCol="0">
            <a:spAutoFit/>
          </a:bodyPr>
          <a:lstStyle/>
          <a:p>
            <a:pPr algn="just">
              <a:lnSpc>
                <a:spcPct val="150000"/>
              </a:lnSpc>
            </a:pPr>
            <a:r>
              <a:rPr lang="en-US" dirty="0">
                <a:solidFill>
                  <a:schemeClr val="bg1"/>
                </a:solidFill>
              </a:rPr>
              <a:t>	Linear regression is a statistical method used to model the relationship between a dependent variable and one or more independent variables by fitting a linear equation to the observed data. It aims to find the "line of best fit" that minimizes the difference between predicted and actual values. This technique is widely used in various fields for prediction and understanding relationships between variables</a:t>
            </a:r>
            <a:endParaRPr lang="en-IN" dirty="0">
              <a:solidFill>
                <a:schemeClr val="bg1"/>
              </a:solidFill>
            </a:endParaRPr>
          </a:p>
        </p:txBody>
      </p:sp>
      <p:sp>
        <p:nvSpPr>
          <p:cNvPr id="5" name="TextBox 4">
            <a:extLst>
              <a:ext uri="{FF2B5EF4-FFF2-40B4-BE49-F238E27FC236}">
                <a16:creationId xmlns:a16="http://schemas.microsoft.com/office/drawing/2014/main" id="{29E63202-73BF-442C-8F33-C19063D33856}"/>
              </a:ext>
            </a:extLst>
          </p:cNvPr>
          <p:cNvSpPr txBox="1"/>
          <p:nvPr/>
        </p:nvSpPr>
        <p:spPr>
          <a:xfrm>
            <a:off x="1358900" y="1744990"/>
            <a:ext cx="4622800" cy="584775"/>
          </a:xfrm>
          <a:prstGeom prst="rect">
            <a:avLst/>
          </a:prstGeom>
          <a:noFill/>
        </p:spPr>
        <p:txBody>
          <a:bodyPr wrap="square" rtlCol="0">
            <a:spAutoFit/>
          </a:bodyPr>
          <a:lstStyle/>
          <a:p>
            <a:r>
              <a:rPr lang="en-US" sz="3200" b="1" dirty="0">
                <a:solidFill>
                  <a:schemeClr val="bg1"/>
                </a:solidFill>
              </a:rPr>
              <a:t>Linear Regression</a:t>
            </a:r>
            <a:endParaRPr lang="en-IN" sz="3200" b="1" dirty="0">
              <a:solidFill>
                <a:schemeClr val="bg1"/>
              </a:solidFill>
            </a:endParaRPr>
          </a:p>
        </p:txBody>
      </p:sp>
      <p:sp>
        <p:nvSpPr>
          <p:cNvPr id="6" name="TextBox 5">
            <a:extLst>
              <a:ext uri="{FF2B5EF4-FFF2-40B4-BE49-F238E27FC236}">
                <a16:creationId xmlns:a16="http://schemas.microsoft.com/office/drawing/2014/main" id="{A93D5A89-7658-4608-BA96-30211B069DBE}"/>
              </a:ext>
            </a:extLst>
          </p:cNvPr>
          <p:cNvSpPr txBox="1"/>
          <p:nvPr/>
        </p:nvSpPr>
        <p:spPr>
          <a:xfrm>
            <a:off x="1358900" y="965200"/>
            <a:ext cx="4787900" cy="523220"/>
          </a:xfrm>
          <a:prstGeom prst="rect">
            <a:avLst/>
          </a:prstGeom>
          <a:noFill/>
        </p:spPr>
        <p:txBody>
          <a:bodyPr wrap="square" rtlCol="0">
            <a:spAutoFit/>
          </a:bodyPr>
          <a:lstStyle/>
          <a:p>
            <a:r>
              <a:rPr lang="en-US" sz="2800" dirty="0">
                <a:solidFill>
                  <a:schemeClr val="bg1"/>
                </a:solidFill>
              </a:rPr>
              <a:t>Let’s go into a simple Algorithm</a:t>
            </a:r>
            <a:endParaRPr lang="en-IN" sz="2800" dirty="0">
              <a:solidFill>
                <a:schemeClr val="bg1"/>
              </a:solidFill>
            </a:endParaRPr>
          </a:p>
        </p:txBody>
      </p:sp>
    </p:spTree>
    <p:extLst>
      <p:ext uri="{BB962C8B-B14F-4D97-AF65-F5344CB8AC3E}">
        <p14:creationId xmlns:p14="http://schemas.microsoft.com/office/powerpoint/2010/main" val="723046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2814300" y="7708900"/>
            <a:ext cx="1714500" cy="406400"/>
          </a:xfrm>
          <a:prstGeom prst="rect">
            <a:avLst/>
          </a:prstGeom>
          <a:solidFill>
            <a:srgbClr val="0C002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accent4">
                  <a:lumMod val="20000"/>
                  <a:lumOff val="80000"/>
                </a:schemeClr>
              </a:solidFill>
            </a:endParaRPr>
          </a:p>
        </p:txBody>
      </p:sp>
      <p:sp>
        <p:nvSpPr>
          <p:cNvPr id="2" name="TextBox 1"/>
          <p:cNvSpPr txBox="1"/>
          <p:nvPr/>
        </p:nvSpPr>
        <p:spPr>
          <a:xfrm>
            <a:off x="503434" y="652790"/>
            <a:ext cx="8825502" cy="523220"/>
          </a:xfrm>
          <a:prstGeom prst="rect">
            <a:avLst/>
          </a:prstGeom>
          <a:noFill/>
        </p:spPr>
        <p:txBody>
          <a:bodyPr wrap="square" rtlCol="0">
            <a:spAutoFit/>
          </a:bodyPr>
          <a:lstStyle/>
          <a:p>
            <a:r>
              <a:rPr lang="en-US" sz="2800" dirty="0">
                <a:solidFill>
                  <a:schemeClr val="bg1"/>
                </a:solidFill>
              </a:rPr>
              <a:t>Solve a simple problem using method of least squares</a:t>
            </a:r>
            <a:endParaRPr lang="en-IN" sz="2800" dirty="0">
              <a:solidFill>
                <a:schemeClr val="bg1"/>
              </a:solidFill>
            </a:endParaRPr>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1365822952"/>
                  </p:ext>
                </p:extLst>
              </p:nvPr>
            </p:nvGraphicFramePr>
            <p:xfrm>
              <a:off x="503434" y="1531420"/>
              <a:ext cx="6914508" cy="741680"/>
            </p:xfrm>
            <a:graphic>
              <a:graphicData uri="http://schemas.openxmlformats.org/drawingml/2006/table">
                <a:tbl>
                  <a:tblPr firstRow="1" bandRow="1">
                    <a:tableStyleId>{5C22544A-7EE6-4342-B048-85BDC9FD1C3A}</a:tableStyleId>
                  </a:tblPr>
                  <a:tblGrid>
                    <a:gridCol w="1152418">
                      <a:extLst>
                        <a:ext uri="{9D8B030D-6E8A-4147-A177-3AD203B41FA5}">
                          <a16:colId xmlns:a16="http://schemas.microsoft.com/office/drawing/2014/main" val="3080351540"/>
                        </a:ext>
                      </a:extLst>
                    </a:gridCol>
                    <a:gridCol w="1152418">
                      <a:extLst>
                        <a:ext uri="{9D8B030D-6E8A-4147-A177-3AD203B41FA5}">
                          <a16:colId xmlns:a16="http://schemas.microsoft.com/office/drawing/2014/main" val="1563199470"/>
                        </a:ext>
                      </a:extLst>
                    </a:gridCol>
                    <a:gridCol w="1152418">
                      <a:extLst>
                        <a:ext uri="{9D8B030D-6E8A-4147-A177-3AD203B41FA5}">
                          <a16:colId xmlns:a16="http://schemas.microsoft.com/office/drawing/2014/main" val="2929939030"/>
                        </a:ext>
                      </a:extLst>
                    </a:gridCol>
                    <a:gridCol w="1152418">
                      <a:extLst>
                        <a:ext uri="{9D8B030D-6E8A-4147-A177-3AD203B41FA5}">
                          <a16:colId xmlns:a16="http://schemas.microsoft.com/office/drawing/2014/main" val="723612521"/>
                        </a:ext>
                      </a:extLst>
                    </a:gridCol>
                    <a:gridCol w="1152418">
                      <a:extLst>
                        <a:ext uri="{9D8B030D-6E8A-4147-A177-3AD203B41FA5}">
                          <a16:colId xmlns:a16="http://schemas.microsoft.com/office/drawing/2014/main" val="1335345939"/>
                        </a:ext>
                      </a:extLst>
                    </a:gridCol>
                    <a:gridCol w="1152418">
                      <a:extLst>
                        <a:ext uri="{9D8B030D-6E8A-4147-A177-3AD203B41FA5}">
                          <a16:colId xmlns:a16="http://schemas.microsoft.com/office/drawing/2014/main" val="3595889091"/>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𝒙</m:t>
                                </m:r>
                              </m:oMath>
                            </m:oMathPara>
                          </a14:m>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tc>
                      <a:txBody>
                        <a:bodyPr/>
                        <a:lstStyle/>
                        <a:p>
                          <a:pPr algn="ctr"/>
                          <a:r>
                            <a:rPr lang="en-US" dirty="0"/>
                            <a:t>5</a:t>
                          </a:r>
                          <a:endParaRPr lang="en-IN" dirty="0"/>
                        </a:p>
                      </a:txBody>
                      <a:tcPr/>
                    </a:tc>
                    <a:extLst>
                      <a:ext uri="{0D108BD9-81ED-4DB2-BD59-A6C34878D82A}">
                        <a16:rowId xmlns:a16="http://schemas.microsoft.com/office/drawing/2014/main" val="2140870755"/>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IN" dirty="0"/>
                        </a:p>
                      </a:txBody>
                      <a:tcPr/>
                    </a:tc>
                    <a:tc>
                      <a:txBody>
                        <a:bodyPr/>
                        <a:lstStyle/>
                        <a:p>
                          <a:pPr algn="ctr"/>
                          <a:r>
                            <a:rPr lang="en-US" dirty="0"/>
                            <a:t>3</a:t>
                          </a:r>
                          <a:endParaRPr lang="en-IN" dirty="0"/>
                        </a:p>
                      </a:txBody>
                      <a:tcPr/>
                    </a:tc>
                    <a:tc>
                      <a:txBody>
                        <a:bodyPr/>
                        <a:lstStyle/>
                        <a:p>
                          <a:pPr algn="ctr"/>
                          <a:r>
                            <a:rPr lang="en-US" dirty="0"/>
                            <a:t>5</a:t>
                          </a:r>
                          <a:endParaRPr lang="en-IN" dirty="0"/>
                        </a:p>
                      </a:txBody>
                      <a:tcPr/>
                    </a:tc>
                    <a:tc>
                      <a:txBody>
                        <a:bodyPr/>
                        <a:lstStyle/>
                        <a:p>
                          <a:pPr algn="ctr"/>
                          <a:r>
                            <a:rPr lang="en-US" dirty="0"/>
                            <a:t>7</a:t>
                          </a:r>
                          <a:endParaRPr lang="en-IN" dirty="0"/>
                        </a:p>
                      </a:txBody>
                      <a:tcPr/>
                    </a:tc>
                    <a:tc>
                      <a:txBody>
                        <a:bodyPr/>
                        <a:lstStyle/>
                        <a:p>
                          <a:pPr algn="ctr"/>
                          <a:r>
                            <a:rPr lang="en-US" dirty="0"/>
                            <a:t>9</a:t>
                          </a:r>
                          <a:endParaRPr lang="en-IN" dirty="0"/>
                        </a:p>
                      </a:txBody>
                      <a:tcPr/>
                    </a:tc>
                    <a:tc>
                      <a:txBody>
                        <a:bodyPr/>
                        <a:lstStyle/>
                        <a:p>
                          <a:pPr algn="ctr"/>
                          <a:r>
                            <a:rPr lang="en-US" dirty="0"/>
                            <a:t>11</a:t>
                          </a:r>
                          <a:endParaRPr lang="en-IN" dirty="0"/>
                        </a:p>
                      </a:txBody>
                      <a:tcPr/>
                    </a:tc>
                    <a:extLst>
                      <a:ext uri="{0D108BD9-81ED-4DB2-BD59-A6C34878D82A}">
                        <a16:rowId xmlns:a16="http://schemas.microsoft.com/office/drawing/2014/main" val="262262298"/>
                      </a:ext>
                    </a:extLst>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1365822952"/>
                  </p:ext>
                </p:extLst>
              </p:nvPr>
            </p:nvGraphicFramePr>
            <p:xfrm>
              <a:off x="503434" y="1531420"/>
              <a:ext cx="6914508" cy="741680"/>
            </p:xfrm>
            <a:graphic>
              <a:graphicData uri="http://schemas.openxmlformats.org/drawingml/2006/table">
                <a:tbl>
                  <a:tblPr firstRow="1" bandRow="1">
                    <a:tableStyleId>{5C22544A-7EE6-4342-B048-85BDC9FD1C3A}</a:tableStyleId>
                  </a:tblPr>
                  <a:tblGrid>
                    <a:gridCol w="1152418">
                      <a:extLst>
                        <a:ext uri="{9D8B030D-6E8A-4147-A177-3AD203B41FA5}">
                          <a16:colId xmlns:a16="http://schemas.microsoft.com/office/drawing/2014/main" val="3080351540"/>
                        </a:ext>
                      </a:extLst>
                    </a:gridCol>
                    <a:gridCol w="1152418">
                      <a:extLst>
                        <a:ext uri="{9D8B030D-6E8A-4147-A177-3AD203B41FA5}">
                          <a16:colId xmlns:a16="http://schemas.microsoft.com/office/drawing/2014/main" val="1563199470"/>
                        </a:ext>
                      </a:extLst>
                    </a:gridCol>
                    <a:gridCol w="1152418">
                      <a:extLst>
                        <a:ext uri="{9D8B030D-6E8A-4147-A177-3AD203B41FA5}">
                          <a16:colId xmlns:a16="http://schemas.microsoft.com/office/drawing/2014/main" val="2929939030"/>
                        </a:ext>
                      </a:extLst>
                    </a:gridCol>
                    <a:gridCol w="1152418">
                      <a:extLst>
                        <a:ext uri="{9D8B030D-6E8A-4147-A177-3AD203B41FA5}">
                          <a16:colId xmlns:a16="http://schemas.microsoft.com/office/drawing/2014/main" val="723612521"/>
                        </a:ext>
                      </a:extLst>
                    </a:gridCol>
                    <a:gridCol w="1152418">
                      <a:extLst>
                        <a:ext uri="{9D8B030D-6E8A-4147-A177-3AD203B41FA5}">
                          <a16:colId xmlns:a16="http://schemas.microsoft.com/office/drawing/2014/main" val="1335345939"/>
                        </a:ext>
                      </a:extLst>
                    </a:gridCol>
                    <a:gridCol w="1152418">
                      <a:extLst>
                        <a:ext uri="{9D8B030D-6E8A-4147-A177-3AD203B41FA5}">
                          <a16:colId xmlns:a16="http://schemas.microsoft.com/office/drawing/2014/main" val="3595889091"/>
                        </a:ext>
                      </a:extLst>
                    </a:gridCol>
                  </a:tblGrid>
                  <a:tr h="370840">
                    <a:tc>
                      <a:txBody>
                        <a:bodyPr/>
                        <a:lstStyle/>
                        <a:p>
                          <a:endParaRPr lang="en-US"/>
                        </a:p>
                      </a:txBody>
                      <a:tcPr>
                        <a:blipFill>
                          <a:blip r:embed="rId2"/>
                          <a:stretch>
                            <a:fillRect l="-529" t="-8197" r="-503175" b="-124590"/>
                          </a:stretch>
                        </a:blipFill>
                      </a:tcPr>
                    </a:tc>
                    <a:tc>
                      <a:txBody>
                        <a:bodyPr/>
                        <a:lstStyle/>
                        <a:p>
                          <a:pPr algn="ctr"/>
                          <a:r>
                            <a:rPr lang="en-US" dirty="0"/>
                            <a:t>1</a:t>
                          </a:r>
                          <a:endParaRPr lang="en-IN" dirty="0"/>
                        </a:p>
                      </a:txBody>
                      <a:tcPr/>
                    </a:tc>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tc>
                      <a:txBody>
                        <a:bodyPr/>
                        <a:lstStyle/>
                        <a:p>
                          <a:pPr algn="ctr"/>
                          <a:r>
                            <a:rPr lang="en-US" dirty="0"/>
                            <a:t>5</a:t>
                          </a:r>
                          <a:endParaRPr lang="en-IN" dirty="0"/>
                        </a:p>
                      </a:txBody>
                      <a:tcPr/>
                    </a:tc>
                    <a:extLst>
                      <a:ext uri="{0D108BD9-81ED-4DB2-BD59-A6C34878D82A}">
                        <a16:rowId xmlns:a16="http://schemas.microsoft.com/office/drawing/2014/main" val="2140870755"/>
                      </a:ext>
                    </a:extLst>
                  </a:tr>
                  <a:tr h="370840">
                    <a:tc>
                      <a:txBody>
                        <a:bodyPr/>
                        <a:lstStyle/>
                        <a:p>
                          <a:endParaRPr lang="en-US"/>
                        </a:p>
                      </a:txBody>
                      <a:tcPr>
                        <a:blipFill>
                          <a:blip r:embed="rId2"/>
                          <a:stretch>
                            <a:fillRect l="-529" t="-108197" r="-503175" b="-24590"/>
                          </a:stretch>
                        </a:blipFill>
                      </a:tcPr>
                    </a:tc>
                    <a:tc>
                      <a:txBody>
                        <a:bodyPr/>
                        <a:lstStyle/>
                        <a:p>
                          <a:pPr algn="ctr"/>
                          <a:r>
                            <a:rPr lang="en-US" dirty="0"/>
                            <a:t>3</a:t>
                          </a:r>
                          <a:endParaRPr lang="en-IN" dirty="0"/>
                        </a:p>
                      </a:txBody>
                      <a:tcPr/>
                    </a:tc>
                    <a:tc>
                      <a:txBody>
                        <a:bodyPr/>
                        <a:lstStyle/>
                        <a:p>
                          <a:pPr algn="ctr"/>
                          <a:r>
                            <a:rPr lang="en-US" dirty="0"/>
                            <a:t>5</a:t>
                          </a:r>
                          <a:endParaRPr lang="en-IN" dirty="0"/>
                        </a:p>
                      </a:txBody>
                      <a:tcPr/>
                    </a:tc>
                    <a:tc>
                      <a:txBody>
                        <a:bodyPr/>
                        <a:lstStyle/>
                        <a:p>
                          <a:pPr algn="ctr"/>
                          <a:r>
                            <a:rPr lang="en-US" dirty="0"/>
                            <a:t>7</a:t>
                          </a:r>
                          <a:endParaRPr lang="en-IN" dirty="0"/>
                        </a:p>
                      </a:txBody>
                      <a:tcPr/>
                    </a:tc>
                    <a:tc>
                      <a:txBody>
                        <a:bodyPr/>
                        <a:lstStyle/>
                        <a:p>
                          <a:pPr algn="ctr"/>
                          <a:r>
                            <a:rPr lang="en-US" dirty="0"/>
                            <a:t>9</a:t>
                          </a:r>
                          <a:endParaRPr lang="en-IN" dirty="0"/>
                        </a:p>
                      </a:txBody>
                      <a:tcPr/>
                    </a:tc>
                    <a:tc>
                      <a:txBody>
                        <a:bodyPr/>
                        <a:lstStyle/>
                        <a:p>
                          <a:pPr algn="ctr"/>
                          <a:r>
                            <a:rPr lang="en-US" dirty="0"/>
                            <a:t>11</a:t>
                          </a:r>
                          <a:endParaRPr lang="en-IN" dirty="0"/>
                        </a:p>
                      </a:txBody>
                      <a:tcPr/>
                    </a:tc>
                    <a:extLst>
                      <a:ext uri="{0D108BD9-81ED-4DB2-BD59-A6C34878D82A}">
                        <a16:rowId xmlns:a16="http://schemas.microsoft.com/office/drawing/2014/main" val="262262298"/>
                      </a:ext>
                    </a:extLst>
                  </a:tr>
                </a:tbl>
              </a:graphicData>
            </a:graphic>
          </p:graphicFrame>
        </mc:Fallback>
      </mc:AlternateContent>
    </p:spTree>
    <p:extLst>
      <p:ext uri="{BB962C8B-B14F-4D97-AF65-F5344CB8AC3E}">
        <p14:creationId xmlns:p14="http://schemas.microsoft.com/office/powerpoint/2010/main" val="36843581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2814300" y="7708900"/>
            <a:ext cx="1714500" cy="406400"/>
          </a:xfrm>
          <a:prstGeom prst="rect">
            <a:avLst/>
          </a:prstGeom>
          <a:solidFill>
            <a:srgbClr val="0C002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C000">
                  <a:lumMod val="20000"/>
                  <a:lumOff val="80000"/>
                </a:srgbClr>
              </a:solidFill>
              <a:effectLst/>
              <a:uLnTx/>
              <a:uFillTx/>
              <a:latin typeface="Calibri" panose="020F0502020204030204"/>
              <a:ea typeface="+mn-ea"/>
              <a:cs typeface="+mn-cs"/>
            </a:endParaRPr>
          </a:p>
        </p:txBody>
      </p:sp>
      <p:sp>
        <p:nvSpPr>
          <p:cNvPr id="2" name="TextBox 1"/>
          <p:cNvSpPr txBox="1"/>
          <p:nvPr/>
        </p:nvSpPr>
        <p:spPr>
          <a:xfrm>
            <a:off x="503434" y="652790"/>
            <a:ext cx="882550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Solve a simple problem using method of least squares</a:t>
            </a:r>
            <a:endParaRPr kumimoji="0" lang="en-IN"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nvPr>
            </p:nvGraphicFramePr>
            <p:xfrm>
              <a:off x="503434" y="1531420"/>
              <a:ext cx="6914508" cy="741680"/>
            </p:xfrm>
            <a:graphic>
              <a:graphicData uri="http://schemas.openxmlformats.org/drawingml/2006/table">
                <a:tbl>
                  <a:tblPr firstRow="1" bandRow="1">
                    <a:tableStyleId>{5C22544A-7EE6-4342-B048-85BDC9FD1C3A}</a:tableStyleId>
                  </a:tblPr>
                  <a:tblGrid>
                    <a:gridCol w="1152418">
                      <a:extLst>
                        <a:ext uri="{9D8B030D-6E8A-4147-A177-3AD203B41FA5}">
                          <a16:colId xmlns:a16="http://schemas.microsoft.com/office/drawing/2014/main" val="3080351540"/>
                        </a:ext>
                      </a:extLst>
                    </a:gridCol>
                    <a:gridCol w="1152418">
                      <a:extLst>
                        <a:ext uri="{9D8B030D-6E8A-4147-A177-3AD203B41FA5}">
                          <a16:colId xmlns:a16="http://schemas.microsoft.com/office/drawing/2014/main" val="1563199470"/>
                        </a:ext>
                      </a:extLst>
                    </a:gridCol>
                    <a:gridCol w="1152418">
                      <a:extLst>
                        <a:ext uri="{9D8B030D-6E8A-4147-A177-3AD203B41FA5}">
                          <a16:colId xmlns:a16="http://schemas.microsoft.com/office/drawing/2014/main" val="2929939030"/>
                        </a:ext>
                      </a:extLst>
                    </a:gridCol>
                    <a:gridCol w="1152418">
                      <a:extLst>
                        <a:ext uri="{9D8B030D-6E8A-4147-A177-3AD203B41FA5}">
                          <a16:colId xmlns:a16="http://schemas.microsoft.com/office/drawing/2014/main" val="723612521"/>
                        </a:ext>
                      </a:extLst>
                    </a:gridCol>
                    <a:gridCol w="1152418">
                      <a:extLst>
                        <a:ext uri="{9D8B030D-6E8A-4147-A177-3AD203B41FA5}">
                          <a16:colId xmlns:a16="http://schemas.microsoft.com/office/drawing/2014/main" val="1335345939"/>
                        </a:ext>
                      </a:extLst>
                    </a:gridCol>
                    <a:gridCol w="1152418">
                      <a:extLst>
                        <a:ext uri="{9D8B030D-6E8A-4147-A177-3AD203B41FA5}">
                          <a16:colId xmlns:a16="http://schemas.microsoft.com/office/drawing/2014/main" val="3595889091"/>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𝒙</m:t>
                                </m:r>
                              </m:oMath>
                            </m:oMathPara>
                          </a14:m>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tc>
                      <a:txBody>
                        <a:bodyPr/>
                        <a:lstStyle/>
                        <a:p>
                          <a:pPr algn="ctr"/>
                          <a:r>
                            <a:rPr lang="en-US" dirty="0"/>
                            <a:t>5</a:t>
                          </a:r>
                          <a:endParaRPr lang="en-IN" dirty="0"/>
                        </a:p>
                      </a:txBody>
                      <a:tcPr/>
                    </a:tc>
                    <a:extLst>
                      <a:ext uri="{0D108BD9-81ED-4DB2-BD59-A6C34878D82A}">
                        <a16:rowId xmlns:a16="http://schemas.microsoft.com/office/drawing/2014/main" val="2140870755"/>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IN" dirty="0"/>
                        </a:p>
                      </a:txBody>
                      <a:tcPr/>
                    </a:tc>
                    <a:tc>
                      <a:txBody>
                        <a:bodyPr/>
                        <a:lstStyle/>
                        <a:p>
                          <a:pPr algn="ctr"/>
                          <a:r>
                            <a:rPr lang="en-US" dirty="0"/>
                            <a:t>3</a:t>
                          </a:r>
                          <a:endParaRPr lang="en-IN" dirty="0"/>
                        </a:p>
                      </a:txBody>
                      <a:tcPr/>
                    </a:tc>
                    <a:tc>
                      <a:txBody>
                        <a:bodyPr/>
                        <a:lstStyle/>
                        <a:p>
                          <a:pPr algn="ctr"/>
                          <a:r>
                            <a:rPr lang="en-US" dirty="0"/>
                            <a:t>5</a:t>
                          </a:r>
                          <a:endParaRPr lang="en-IN" dirty="0"/>
                        </a:p>
                      </a:txBody>
                      <a:tcPr/>
                    </a:tc>
                    <a:tc>
                      <a:txBody>
                        <a:bodyPr/>
                        <a:lstStyle/>
                        <a:p>
                          <a:pPr algn="ctr"/>
                          <a:r>
                            <a:rPr lang="en-US" dirty="0"/>
                            <a:t>7</a:t>
                          </a:r>
                          <a:endParaRPr lang="en-IN" dirty="0"/>
                        </a:p>
                      </a:txBody>
                      <a:tcPr/>
                    </a:tc>
                    <a:tc>
                      <a:txBody>
                        <a:bodyPr/>
                        <a:lstStyle/>
                        <a:p>
                          <a:pPr algn="ctr"/>
                          <a:r>
                            <a:rPr lang="en-US" dirty="0"/>
                            <a:t>9</a:t>
                          </a:r>
                          <a:endParaRPr lang="en-IN" dirty="0"/>
                        </a:p>
                      </a:txBody>
                      <a:tcPr/>
                    </a:tc>
                    <a:tc>
                      <a:txBody>
                        <a:bodyPr/>
                        <a:lstStyle/>
                        <a:p>
                          <a:pPr algn="ctr"/>
                          <a:r>
                            <a:rPr lang="en-US" dirty="0"/>
                            <a:t>11</a:t>
                          </a:r>
                          <a:endParaRPr lang="en-IN" dirty="0"/>
                        </a:p>
                      </a:txBody>
                      <a:tcPr/>
                    </a:tc>
                    <a:extLst>
                      <a:ext uri="{0D108BD9-81ED-4DB2-BD59-A6C34878D82A}">
                        <a16:rowId xmlns:a16="http://schemas.microsoft.com/office/drawing/2014/main" val="262262298"/>
                      </a:ext>
                    </a:extLst>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1365822952"/>
                  </p:ext>
                </p:extLst>
              </p:nvPr>
            </p:nvGraphicFramePr>
            <p:xfrm>
              <a:off x="503434" y="1531420"/>
              <a:ext cx="6914508" cy="741680"/>
            </p:xfrm>
            <a:graphic>
              <a:graphicData uri="http://schemas.openxmlformats.org/drawingml/2006/table">
                <a:tbl>
                  <a:tblPr firstRow="1" bandRow="1">
                    <a:tableStyleId>{5C22544A-7EE6-4342-B048-85BDC9FD1C3A}</a:tableStyleId>
                  </a:tblPr>
                  <a:tblGrid>
                    <a:gridCol w="1152418">
                      <a:extLst>
                        <a:ext uri="{9D8B030D-6E8A-4147-A177-3AD203B41FA5}">
                          <a16:colId xmlns:a16="http://schemas.microsoft.com/office/drawing/2014/main" val="3080351540"/>
                        </a:ext>
                      </a:extLst>
                    </a:gridCol>
                    <a:gridCol w="1152418">
                      <a:extLst>
                        <a:ext uri="{9D8B030D-6E8A-4147-A177-3AD203B41FA5}">
                          <a16:colId xmlns:a16="http://schemas.microsoft.com/office/drawing/2014/main" val="1563199470"/>
                        </a:ext>
                      </a:extLst>
                    </a:gridCol>
                    <a:gridCol w="1152418">
                      <a:extLst>
                        <a:ext uri="{9D8B030D-6E8A-4147-A177-3AD203B41FA5}">
                          <a16:colId xmlns:a16="http://schemas.microsoft.com/office/drawing/2014/main" val="2929939030"/>
                        </a:ext>
                      </a:extLst>
                    </a:gridCol>
                    <a:gridCol w="1152418">
                      <a:extLst>
                        <a:ext uri="{9D8B030D-6E8A-4147-A177-3AD203B41FA5}">
                          <a16:colId xmlns:a16="http://schemas.microsoft.com/office/drawing/2014/main" val="723612521"/>
                        </a:ext>
                      </a:extLst>
                    </a:gridCol>
                    <a:gridCol w="1152418">
                      <a:extLst>
                        <a:ext uri="{9D8B030D-6E8A-4147-A177-3AD203B41FA5}">
                          <a16:colId xmlns:a16="http://schemas.microsoft.com/office/drawing/2014/main" val="1335345939"/>
                        </a:ext>
                      </a:extLst>
                    </a:gridCol>
                    <a:gridCol w="1152418">
                      <a:extLst>
                        <a:ext uri="{9D8B030D-6E8A-4147-A177-3AD203B41FA5}">
                          <a16:colId xmlns:a16="http://schemas.microsoft.com/office/drawing/2014/main" val="3595889091"/>
                        </a:ext>
                      </a:extLst>
                    </a:gridCol>
                  </a:tblGrid>
                  <a:tr h="370840">
                    <a:tc>
                      <a:txBody>
                        <a:bodyPr/>
                        <a:lstStyle/>
                        <a:p>
                          <a:endParaRPr lang="en-US"/>
                        </a:p>
                      </a:txBody>
                      <a:tcPr>
                        <a:blipFill>
                          <a:blip r:embed="rId2"/>
                          <a:stretch>
                            <a:fillRect l="-529" t="-8197" r="-503175" b="-124590"/>
                          </a:stretch>
                        </a:blipFill>
                      </a:tcPr>
                    </a:tc>
                    <a:tc>
                      <a:txBody>
                        <a:bodyPr/>
                        <a:lstStyle/>
                        <a:p>
                          <a:pPr algn="ctr"/>
                          <a:r>
                            <a:rPr lang="en-US" dirty="0"/>
                            <a:t>1</a:t>
                          </a:r>
                          <a:endParaRPr lang="en-IN" dirty="0"/>
                        </a:p>
                      </a:txBody>
                      <a:tcPr/>
                    </a:tc>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tc>
                      <a:txBody>
                        <a:bodyPr/>
                        <a:lstStyle/>
                        <a:p>
                          <a:pPr algn="ctr"/>
                          <a:r>
                            <a:rPr lang="en-US" dirty="0"/>
                            <a:t>5</a:t>
                          </a:r>
                          <a:endParaRPr lang="en-IN" dirty="0"/>
                        </a:p>
                      </a:txBody>
                      <a:tcPr/>
                    </a:tc>
                    <a:extLst>
                      <a:ext uri="{0D108BD9-81ED-4DB2-BD59-A6C34878D82A}">
                        <a16:rowId xmlns:a16="http://schemas.microsoft.com/office/drawing/2014/main" val="2140870755"/>
                      </a:ext>
                    </a:extLst>
                  </a:tr>
                  <a:tr h="370840">
                    <a:tc>
                      <a:txBody>
                        <a:bodyPr/>
                        <a:lstStyle/>
                        <a:p>
                          <a:endParaRPr lang="en-US"/>
                        </a:p>
                      </a:txBody>
                      <a:tcPr>
                        <a:blipFill>
                          <a:blip r:embed="rId2"/>
                          <a:stretch>
                            <a:fillRect l="-529" t="-108197" r="-503175" b="-24590"/>
                          </a:stretch>
                        </a:blipFill>
                      </a:tcPr>
                    </a:tc>
                    <a:tc>
                      <a:txBody>
                        <a:bodyPr/>
                        <a:lstStyle/>
                        <a:p>
                          <a:pPr algn="ctr"/>
                          <a:r>
                            <a:rPr lang="en-US" dirty="0"/>
                            <a:t>3</a:t>
                          </a:r>
                          <a:endParaRPr lang="en-IN" dirty="0"/>
                        </a:p>
                      </a:txBody>
                      <a:tcPr/>
                    </a:tc>
                    <a:tc>
                      <a:txBody>
                        <a:bodyPr/>
                        <a:lstStyle/>
                        <a:p>
                          <a:pPr algn="ctr"/>
                          <a:r>
                            <a:rPr lang="en-US" dirty="0"/>
                            <a:t>5</a:t>
                          </a:r>
                          <a:endParaRPr lang="en-IN" dirty="0"/>
                        </a:p>
                      </a:txBody>
                      <a:tcPr/>
                    </a:tc>
                    <a:tc>
                      <a:txBody>
                        <a:bodyPr/>
                        <a:lstStyle/>
                        <a:p>
                          <a:pPr algn="ctr"/>
                          <a:r>
                            <a:rPr lang="en-US" dirty="0"/>
                            <a:t>7</a:t>
                          </a:r>
                          <a:endParaRPr lang="en-IN" dirty="0"/>
                        </a:p>
                      </a:txBody>
                      <a:tcPr/>
                    </a:tc>
                    <a:tc>
                      <a:txBody>
                        <a:bodyPr/>
                        <a:lstStyle/>
                        <a:p>
                          <a:pPr algn="ctr"/>
                          <a:r>
                            <a:rPr lang="en-US" dirty="0"/>
                            <a:t>9</a:t>
                          </a:r>
                          <a:endParaRPr lang="en-IN" dirty="0"/>
                        </a:p>
                      </a:txBody>
                      <a:tcPr/>
                    </a:tc>
                    <a:tc>
                      <a:txBody>
                        <a:bodyPr/>
                        <a:lstStyle/>
                        <a:p>
                          <a:pPr algn="ctr"/>
                          <a:r>
                            <a:rPr lang="en-US" dirty="0"/>
                            <a:t>11</a:t>
                          </a:r>
                          <a:endParaRPr lang="en-IN" dirty="0"/>
                        </a:p>
                      </a:txBody>
                      <a:tcPr/>
                    </a:tc>
                    <a:extLst>
                      <a:ext uri="{0D108BD9-81ED-4DB2-BD59-A6C34878D82A}">
                        <a16:rowId xmlns:a16="http://schemas.microsoft.com/office/drawing/2014/main" val="262262298"/>
                      </a:ext>
                    </a:extLst>
                  </a:tr>
                </a:tbl>
              </a:graphicData>
            </a:graphic>
          </p:graphicFrame>
        </mc:Fallback>
      </mc:AlternateContent>
      <p:pic>
        <p:nvPicPr>
          <p:cNvPr id="8" name="Picture 7">
            <a:extLst>
              <a:ext uri="{FF2B5EF4-FFF2-40B4-BE49-F238E27FC236}">
                <a16:creationId xmlns:a16="http://schemas.microsoft.com/office/drawing/2014/main" id="{BE5BBAC0-B262-400F-9BE0-A49185791E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9210" y="1945918"/>
            <a:ext cx="5783686" cy="4337764"/>
          </a:xfrm>
          <a:prstGeom prst="rect">
            <a:avLst/>
          </a:prstGeom>
        </p:spPr>
      </p:pic>
    </p:spTree>
    <p:extLst>
      <p:ext uri="{BB962C8B-B14F-4D97-AF65-F5344CB8AC3E}">
        <p14:creationId xmlns:p14="http://schemas.microsoft.com/office/powerpoint/2010/main" val="42028183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2814300" y="7708900"/>
            <a:ext cx="1714500" cy="406400"/>
          </a:xfrm>
          <a:prstGeom prst="rect">
            <a:avLst/>
          </a:prstGeom>
          <a:solidFill>
            <a:srgbClr val="0C002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C000">
                  <a:lumMod val="20000"/>
                  <a:lumOff val="80000"/>
                </a:srgbClr>
              </a:solidFill>
              <a:effectLst/>
              <a:uLnTx/>
              <a:uFillTx/>
              <a:latin typeface="Calibri" panose="020F0502020204030204"/>
              <a:ea typeface="+mn-ea"/>
              <a:cs typeface="+mn-cs"/>
            </a:endParaRPr>
          </a:p>
        </p:txBody>
      </p:sp>
      <p:sp>
        <p:nvSpPr>
          <p:cNvPr id="2" name="TextBox 1"/>
          <p:cNvSpPr txBox="1"/>
          <p:nvPr/>
        </p:nvSpPr>
        <p:spPr>
          <a:xfrm>
            <a:off x="503434" y="652790"/>
            <a:ext cx="882550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Solve a simple problem using method of least squares</a:t>
            </a:r>
            <a:endParaRPr kumimoji="0" lang="en-IN"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nvPr>
            </p:nvGraphicFramePr>
            <p:xfrm>
              <a:off x="503434" y="1531420"/>
              <a:ext cx="6914508" cy="741680"/>
            </p:xfrm>
            <a:graphic>
              <a:graphicData uri="http://schemas.openxmlformats.org/drawingml/2006/table">
                <a:tbl>
                  <a:tblPr firstRow="1" bandRow="1">
                    <a:tableStyleId>{5C22544A-7EE6-4342-B048-85BDC9FD1C3A}</a:tableStyleId>
                  </a:tblPr>
                  <a:tblGrid>
                    <a:gridCol w="1152418">
                      <a:extLst>
                        <a:ext uri="{9D8B030D-6E8A-4147-A177-3AD203B41FA5}">
                          <a16:colId xmlns:a16="http://schemas.microsoft.com/office/drawing/2014/main" val="3080351540"/>
                        </a:ext>
                      </a:extLst>
                    </a:gridCol>
                    <a:gridCol w="1152418">
                      <a:extLst>
                        <a:ext uri="{9D8B030D-6E8A-4147-A177-3AD203B41FA5}">
                          <a16:colId xmlns:a16="http://schemas.microsoft.com/office/drawing/2014/main" val="1563199470"/>
                        </a:ext>
                      </a:extLst>
                    </a:gridCol>
                    <a:gridCol w="1152418">
                      <a:extLst>
                        <a:ext uri="{9D8B030D-6E8A-4147-A177-3AD203B41FA5}">
                          <a16:colId xmlns:a16="http://schemas.microsoft.com/office/drawing/2014/main" val="2929939030"/>
                        </a:ext>
                      </a:extLst>
                    </a:gridCol>
                    <a:gridCol w="1152418">
                      <a:extLst>
                        <a:ext uri="{9D8B030D-6E8A-4147-A177-3AD203B41FA5}">
                          <a16:colId xmlns:a16="http://schemas.microsoft.com/office/drawing/2014/main" val="723612521"/>
                        </a:ext>
                      </a:extLst>
                    </a:gridCol>
                    <a:gridCol w="1152418">
                      <a:extLst>
                        <a:ext uri="{9D8B030D-6E8A-4147-A177-3AD203B41FA5}">
                          <a16:colId xmlns:a16="http://schemas.microsoft.com/office/drawing/2014/main" val="1335345939"/>
                        </a:ext>
                      </a:extLst>
                    </a:gridCol>
                    <a:gridCol w="1152418">
                      <a:extLst>
                        <a:ext uri="{9D8B030D-6E8A-4147-A177-3AD203B41FA5}">
                          <a16:colId xmlns:a16="http://schemas.microsoft.com/office/drawing/2014/main" val="3595889091"/>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𝒙</m:t>
                                </m:r>
                              </m:oMath>
                            </m:oMathPara>
                          </a14:m>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tc>
                      <a:txBody>
                        <a:bodyPr/>
                        <a:lstStyle/>
                        <a:p>
                          <a:pPr algn="ctr"/>
                          <a:r>
                            <a:rPr lang="en-US" dirty="0"/>
                            <a:t>5</a:t>
                          </a:r>
                          <a:endParaRPr lang="en-IN" dirty="0"/>
                        </a:p>
                      </a:txBody>
                      <a:tcPr/>
                    </a:tc>
                    <a:extLst>
                      <a:ext uri="{0D108BD9-81ED-4DB2-BD59-A6C34878D82A}">
                        <a16:rowId xmlns:a16="http://schemas.microsoft.com/office/drawing/2014/main" val="2140870755"/>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IN" dirty="0"/>
                        </a:p>
                      </a:txBody>
                      <a:tcPr/>
                    </a:tc>
                    <a:tc>
                      <a:txBody>
                        <a:bodyPr/>
                        <a:lstStyle/>
                        <a:p>
                          <a:pPr algn="ctr"/>
                          <a:r>
                            <a:rPr lang="en-US" dirty="0"/>
                            <a:t>3</a:t>
                          </a:r>
                          <a:endParaRPr lang="en-IN" dirty="0"/>
                        </a:p>
                      </a:txBody>
                      <a:tcPr/>
                    </a:tc>
                    <a:tc>
                      <a:txBody>
                        <a:bodyPr/>
                        <a:lstStyle/>
                        <a:p>
                          <a:pPr algn="ctr"/>
                          <a:r>
                            <a:rPr lang="en-US" dirty="0"/>
                            <a:t>5</a:t>
                          </a:r>
                          <a:endParaRPr lang="en-IN" dirty="0"/>
                        </a:p>
                      </a:txBody>
                      <a:tcPr/>
                    </a:tc>
                    <a:tc>
                      <a:txBody>
                        <a:bodyPr/>
                        <a:lstStyle/>
                        <a:p>
                          <a:pPr algn="ctr"/>
                          <a:r>
                            <a:rPr lang="en-US" dirty="0"/>
                            <a:t>7</a:t>
                          </a:r>
                          <a:endParaRPr lang="en-IN" dirty="0"/>
                        </a:p>
                      </a:txBody>
                      <a:tcPr/>
                    </a:tc>
                    <a:tc>
                      <a:txBody>
                        <a:bodyPr/>
                        <a:lstStyle/>
                        <a:p>
                          <a:pPr algn="ctr"/>
                          <a:r>
                            <a:rPr lang="en-US" dirty="0"/>
                            <a:t>9</a:t>
                          </a:r>
                          <a:endParaRPr lang="en-IN" dirty="0"/>
                        </a:p>
                      </a:txBody>
                      <a:tcPr/>
                    </a:tc>
                    <a:tc>
                      <a:txBody>
                        <a:bodyPr/>
                        <a:lstStyle/>
                        <a:p>
                          <a:pPr algn="ctr"/>
                          <a:r>
                            <a:rPr lang="en-US" dirty="0"/>
                            <a:t>11</a:t>
                          </a:r>
                          <a:endParaRPr lang="en-IN" dirty="0"/>
                        </a:p>
                      </a:txBody>
                      <a:tcPr/>
                    </a:tc>
                    <a:extLst>
                      <a:ext uri="{0D108BD9-81ED-4DB2-BD59-A6C34878D82A}">
                        <a16:rowId xmlns:a16="http://schemas.microsoft.com/office/drawing/2014/main" val="262262298"/>
                      </a:ext>
                    </a:extLst>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1365822952"/>
                  </p:ext>
                </p:extLst>
              </p:nvPr>
            </p:nvGraphicFramePr>
            <p:xfrm>
              <a:off x="503434" y="1531420"/>
              <a:ext cx="6914508" cy="741680"/>
            </p:xfrm>
            <a:graphic>
              <a:graphicData uri="http://schemas.openxmlformats.org/drawingml/2006/table">
                <a:tbl>
                  <a:tblPr firstRow="1" bandRow="1">
                    <a:tableStyleId>{5C22544A-7EE6-4342-B048-85BDC9FD1C3A}</a:tableStyleId>
                  </a:tblPr>
                  <a:tblGrid>
                    <a:gridCol w="1152418">
                      <a:extLst>
                        <a:ext uri="{9D8B030D-6E8A-4147-A177-3AD203B41FA5}">
                          <a16:colId xmlns:a16="http://schemas.microsoft.com/office/drawing/2014/main" val="3080351540"/>
                        </a:ext>
                      </a:extLst>
                    </a:gridCol>
                    <a:gridCol w="1152418">
                      <a:extLst>
                        <a:ext uri="{9D8B030D-6E8A-4147-A177-3AD203B41FA5}">
                          <a16:colId xmlns:a16="http://schemas.microsoft.com/office/drawing/2014/main" val="1563199470"/>
                        </a:ext>
                      </a:extLst>
                    </a:gridCol>
                    <a:gridCol w="1152418">
                      <a:extLst>
                        <a:ext uri="{9D8B030D-6E8A-4147-A177-3AD203B41FA5}">
                          <a16:colId xmlns:a16="http://schemas.microsoft.com/office/drawing/2014/main" val="2929939030"/>
                        </a:ext>
                      </a:extLst>
                    </a:gridCol>
                    <a:gridCol w="1152418">
                      <a:extLst>
                        <a:ext uri="{9D8B030D-6E8A-4147-A177-3AD203B41FA5}">
                          <a16:colId xmlns:a16="http://schemas.microsoft.com/office/drawing/2014/main" val="723612521"/>
                        </a:ext>
                      </a:extLst>
                    </a:gridCol>
                    <a:gridCol w="1152418">
                      <a:extLst>
                        <a:ext uri="{9D8B030D-6E8A-4147-A177-3AD203B41FA5}">
                          <a16:colId xmlns:a16="http://schemas.microsoft.com/office/drawing/2014/main" val="1335345939"/>
                        </a:ext>
                      </a:extLst>
                    </a:gridCol>
                    <a:gridCol w="1152418">
                      <a:extLst>
                        <a:ext uri="{9D8B030D-6E8A-4147-A177-3AD203B41FA5}">
                          <a16:colId xmlns:a16="http://schemas.microsoft.com/office/drawing/2014/main" val="3595889091"/>
                        </a:ext>
                      </a:extLst>
                    </a:gridCol>
                  </a:tblGrid>
                  <a:tr h="370840">
                    <a:tc>
                      <a:txBody>
                        <a:bodyPr/>
                        <a:lstStyle/>
                        <a:p>
                          <a:endParaRPr lang="en-US"/>
                        </a:p>
                      </a:txBody>
                      <a:tcPr>
                        <a:blipFill>
                          <a:blip r:embed="rId2"/>
                          <a:stretch>
                            <a:fillRect l="-529" t="-8197" r="-503175" b="-124590"/>
                          </a:stretch>
                        </a:blipFill>
                      </a:tcPr>
                    </a:tc>
                    <a:tc>
                      <a:txBody>
                        <a:bodyPr/>
                        <a:lstStyle/>
                        <a:p>
                          <a:pPr algn="ctr"/>
                          <a:r>
                            <a:rPr lang="en-US" dirty="0"/>
                            <a:t>1</a:t>
                          </a:r>
                          <a:endParaRPr lang="en-IN" dirty="0"/>
                        </a:p>
                      </a:txBody>
                      <a:tcPr/>
                    </a:tc>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tc>
                      <a:txBody>
                        <a:bodyPr/>
                        <a:lstStyle/>
                        <a:p>
                          <a:pPr algn="ctr"/>
                          <a:r>
                            <a:rPr lang="en-US" dirty="0"/>
                            <a:t>5</a:t>
                          </a:r>
                          <a:endParaRPr lang="en-IN" dirty="0"/>
                        </a:p>
                      </a:txBody>
                      <a:tcPr/>
                    </a:tc>
                    <a:extLst>
                      <a:ext uri="{0D108BD9-81ED-4DB2-BD59-A6C34878D82A}">
                        <a16:rowId xmlns:a16="http://schemas.microsoft.com/office/drawing/2014/main" val="2140870755"/>
                      </a:ext>
                    </a:extLst>
                  </a:tr>
                  <a:tr h="370840">
                    <a:tc>
                      <a:txBody>
                        <a:bodyPr/>
                        <a:lstStyle/>
                        <a:p>
                          <a:endParaRPr lang="en-US"/>
                        </a:p>
                      </a:txBody>
                      <a:tcPr>
                        <a:blipFill>
                          <a:blip r:embed="rId2"/>
                          <a:stretch>
                            <a:fillRect l="-529" t="-108197" r="-503175" b="-24590"/>
                          </a:stretch>
                        </a:blipFill>
                      </a:tcPr>
                    </a:tc>
                    <a:tc>
                      <a:txBody>
                        <a:bodyPr/>
                        <a:lstStyle/>
                        <a:p>
                          <a:pPr algn="ctr"/>
                          <a:r>
                            <a:rPr lang="en-US" dirty="0"/>
                            <a:t>3</a:t>
                          </a:r>
                          <a:endParaRPr lang="en-IN" dirty="0"/>
                        </a:p>
                      </a:txBody>
                      <a:tcPr/>
                    </a:tc>
                    <a:tc>
                      <a:txBody>
                        <a:bodyPr/>
                        <a:lstStyle/>
                        <a:p>
                          <a:pPr algn="ctr"/>
                          <a:r>
                            <a:rPr lang="en-US" dirty="0"/>
                            <a:t>5</a:t>
                          </a:r>
                          <a:endParaRPr lang="en-IN" dirty="0"/>
                        </a:p>
                      </a:txBody>
                      <a:tcPr/>
                    </a:tc>
                    <a:tc>
                      <a:txBody>
                        <a:bodyPr/>
                        <a:lstStyle/>
                        <a:p>
                          <a:pPr algn="ctr"/>
                          <a:r>
                            <a:rPr lang="en-US" dirty="0"/>
                            <a:t>7</a:t>
                          </a:r>
                          <a:endParaRPr lang="en-IN" dirty="0"/>
                        </a:p>
                      </a:txBody>
                      <a:tcPr/>
                    </a:tc>
                    <a:tc>
                      <a:txBody>
                        <a:bodyPr/>
                        <a:lstStyle/>
                        <a:p>
                          <a:pPr algn="ctr"/>
                          <a:r>
                            <a:rPr lang="en-US" dirty="0"/>
                            <a:t>9</a:t>
                          </a:r>
                          <a:endParaRPr lang="en-IN" dirty="0"/>
                        </a:p>
                      </a:txBody>
                      <a:tcPr/>
                    </a:tc>
                    <a:tc>
                      <a:txBody>
                        <a:bodyPr/>
                        <a:lstStyle/>
                        <a:p>
                          <a:pPr algn="ctr"/>
                          <a:r>
                            <a:rPr lang="en-US" dirty="0"/>
                            <a:t>11</a:t>
                          </a:r>
                          <a:endParaRPr lang="en-IN" dirty="0"/>
                        </a:p>
                      </a:txBody>
                      <a:tcPr/>
                    </a:tc>
                    <a:extLst>
                      <a:ext uri="{0D108BD9-81ED-4DB2-BD59-A6C34878D82A}">
                        <a16:rowId xmlns:a16="http://schemas.microsoft.com/office/drawing/2014/main" val="262262298"/>
                      </a:ext>
                    </a:extLst>
                  </a:tr>
                </a:tbl>
              </a:graphicData>
            </a:graphic>
          </p:graphicFrame>
        </mc:Fallback>
      </mc:AlternateContent>
      <mc:AlternateContent xmlns:mc="http://schemas.openxmlformats.org/markup-compatibility/2006" xmlns:a14="http://schemas.microsoft.com/office/drawing/2010/main">
        <mc:Choice Requires="a14">
          <p:sp>
            <p:nvSpPr>
              <p:cNvPr id="7" name="TextBox 6"/>
              <p:cNvSpPr txBox="1"/>
              <p:nvPr/>
            </p:nvSpPr>
            <p:spPr>
              <a:xfrm>
                <a:off x="410967" y="2521622"/>
                <a:ext cx="581517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Equation of the straight line :  </a:t>
                </a:r>
                <a14:m>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𝑦</m:t>
                    </m:r>
                  </m:oMath>
                </a14:m>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 </a:t>
                </a:r>
                <a14:m>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𝑎𝑥</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𝑏</m:t>
                    </m:r>
                  </m:oMath>
                </a14:m>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14:m>
                  <m:oMath xmlns:m="http://schemas.openxmlformats.org/officeDocument/2006/math">
                    <m: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m:t>
                    </m:r>
                  </m:oMath>
                </a14:m>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10967" y="2521622"/>
                <a:ext cx="5815173" cy="646331"/>
              </a:xfrm>
              <a:prstGeom prst="rect">
                <a:avLst/>
              </a:prstGeom>
              <a:blipFill>
                <a:blip r:embed="rId3"/>
                <a:stretch>
                  <a:fillRect l="-839" t="-5660"/>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BE5BBAC0-B262-400F-9BE0-A49185791E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9210" y="1945918"/>
            <a:ext cx="5783686" cy="4337764"/>
          </a:xfrm>
          <a:prstGeom prst="rect">
            <a:avLst/>
          </a:prstGeom>
        </p:spPr>
      </p:pic>
    </p:spTree>
    <p:extLst>
      <p:ext uri="{BB962C8B-B14F-4D97-AF65-F5344CB8AC3E}">
        <p14:creationId xmlns:p14="http://schemas.microsoft.com/office/powerpoint/2010/main" val="21204726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2814300" y="7708900"/>
            <a:ext cx="1714500" cy="406400"/>
          </a:xfrm>
          <a:prstGeom prst="rect">
            <a:avLst/>
          </a:prstGeom>
          <a:solidFill>
            <a:srgbClr val="0C002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C000">
                  <a:lumMod val="20000"/>
                  <a:lumOff val="80000"/>
                </a:srgbClr>
              </a:solidFill>
              <a:effectLst/>
              <a:uLnTx/>
              <a:uFillTx/>
              <a:latin typeface="Calibri" panose="020F0502020204030204"/>
              <a:ea typeface="+mn-ea"/>
              <a:cs typeface="+mn-cs"/>
            </a:endParaRPr>
          </a:p>
        </p:txBody>
      </p:sp>
      <p:sp>
        <p:nvSpPr>
          <p:cNvPr id="2" name="TextBox 1"/>
          <p:cNvSpPr txBox="1"/>
          <p:nvPr/>
        </p:nvSpPr>
        <p:spPr>
          <a:xfrm>
            <a:off x="503434" y="652790"/>
            <a:ext cx="882550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Solve a simple problem using method of least squares</a:t>
            </a:r>
            <a:endParaRPr kumimoji="0" lang="en-IN"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nvPr>
            </p:nvGraphicFramePr>
            <p:xfrm>
              <a:off x="503434" y="1531420"/>
              <a:ext cx="6914508" cy="741680"/>
            </p:xfrm>
            <a:graphic>
              <a:graphicData uri="http://schemas.openxmlformats.org/drawingml/2006/table">
                <a:tbl>
                  <a:tblPr firstRow="1" bandRow="1">
                    <a:tableStyleId>{5C22544A-7EE6-4342-B048-85BDC9FD1C3A}</a:tableStyleId>
                  </a:tblPr>
                  <a:tblGrid>
                    <a:gridCol w="1152418">
                      <a:extLst>
                        <a:ext uri="{9D8B030D-6E8A-4147-A177-3AD203B41FA5}">
                          <a16:colId xmlns:a16="http://schemas.microsoft.com/office/drawing/2014/main" val="3080351540"/>
                        </a:ext>
                      </a:extLst>
                    </a:gridCol>
                    <a:gridCol w="1152418">
                      <a:extLst>
                        <a:ext uri="{9D8B030D-6E8A-4147-A177-3AD203B41FA5}">
                          <a16:colId xmlns:a16="http://schemas.microsoft.com/office/drawing/2014/main" val="1563199470"/>
                        </a:ext>
                      </a:extLst>
                    </a:gridCol>
                    <a:gridCol w="1152418">
                      <a:extLst>
                        <a:ext uri="{9D8B030D-6E8A-4147-A177-3AD203B41FA5}">
                          <a16:colId xmlns:a16="http://schemas.microsoft.com/office/drawing/2014/main" val="2929939030"/>
                        </a:ext>
                      </a:extLst>
                    </a:gridCol>
                    <a:gridCol w="1152418">
                      <a:extLst>
                        <a:ext uri="{9D8B030D-6E8A-4147-A177-3AD203B41FA5}">
                          <a16:colId xmlns:a16="http://schemas.microsoft.com/office/drawing/2014/main" val="723612521"/>
                        </a:ext>
                      </a:extLst>
                    </a:gridCol>
                    <a:gridCol w="1152418">
                      <a:extLst>
                        <a:ext uri="{9D8B030D-6E8A-4147-A177-3AD203B41FA5}">
                          <a16:colId xmlns:a16="http://schemas.microsoft.com/office/drawing/2014/main" val="1335345939"/>
                        </a:ext>
                      </a:extLst>
                    </a:gridCol>
                    <a:gridCol w="1152418">
                      <a:extLst>
                        <a:ext uri="{9D8B030D-6E8A-4147-A177-3AD203B41FA5}">
                          <a16:colId xmlns:a16="http://schemas.microsoft.com/office/drawing/2014/main" val="3595889091"/>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𝒙</m:t>
                                </m:r>
                              </m:oMath>
                            </m:oMathPara>
                          </a14:m>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tc>
                      <a:txBody>
                        <a:bodyPr/>
                        <a:lstStyle/>
                        <a:p>
                          <a:pPr algn="ctr"/>
                          <a:r>
                            <a:rPr lang="en-US" dirty="0"/>
                            <a:t>5</a:t>
                          </a:r>
                          <a:endParaRPr lang="en-IN" dirty="0"/>
                        </a:p>
                      </a:txBody>
                      <a:tcPr/>
                    </a:tc>
                    <a:extLst>
                      <a:ext uri="{0D108BD9-81ED-4DB2-BD59-A6C34878D82A}">
                        <a16:rowId xmlns:a16="http://schemas.microsoft.com/office/drawing/2014/main" val="2140870755"/>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IN" dirty="0"/>
                        </a:p>
                      </a:txBody>
                      <a:tcPr/>
                    </a:tc>
                    <a:tc>
                      <a:txBody>
                        <a:bodyPr/>
                        <a:lstStyle/>
                        <a:p>
                          <a:pPr algn="ctr"/>
                          <a:r>
                            <a:rPr lang="en-US" dirty="0"/>
                            <a:t>3</a:t>
                          </a:r>
                          <a:endParaRPr lang="en-IN" dirty="0"/>
                        </a:p>
                      </a:txBody>
                      <a:tcPr/>
                    </a:tc>
                    <a:tc>
                      <a:txBody>
                        <a:bodyPr/>
                        <a:lstStyle/>
                        <a:p>
                          <a:pPr algn="ctr"/>
                          <a:r>
                            <a:rPr lang="en-US" dirty="0"/>
                            <a:t>5</a:t>
                          </a:r>
                          <a:endParaRPr lang="en-IN" dirty="0"/>
                        </a:p>
                      </a:txBody>
                      <a:tcPr/>
                    </a:tc>
                    <a:tc>
                      <a:txBody>
                        <a:bodyPr/>
                        <a:lstStyle/>
                        <a:p>
                          <a:pPr algn="ctr"/>
                          <a:r>
                            <a:rPr lang="en-US" dirty="0"/>
                            <a:t>7</a:t>
                          </a:r>
                          <a:endParaRPr lang="en-IN" dirty="0"/>
                        </a:p>
                      </a:txBody>
                      <a:tcPr/>
                    </a:tc>
                    <a:tc>
                      <a:txBody>
                        <a:bodyPr/>
                        <a:lstStyle/>
                        <a:p>
                          <a:pPr algn="ctr"/>
                          <a:r>
                            <a:rPr lang="en-US" dirty="0"/>
                            <a:t>9</a:t>
                          </a:r>
                          <a:endParaRPr lang="en-IN" dirty="0"/>
                        </a:p>
                      </a:txBody>
                      <a:tcPr/>
                    </a:tc>
                    <a:tc>
                      <a:txBody>
                        <a:bodyPr/>
                        <a:lstStyle/>
                        <a:p>
                          <a:pPr algn="ctr"/>
                          <a:r>
                            <a:rPr lang="en-US" dirty="0"/>
                            <a:t>11</a:t>
                          </a:r>
                          <a:endParaRPr lang="en-IN" dirty="0"/>
                        </a:p>
                      </a:txBody>
                      <a:tcPr/>
                    </a:tc>
                    <a:extLst>
                      <a:ext uri="{0D108BD9-81ED-4DB2-BD59-A6C34878D82A}">
                        <a16:rowId xmlns:a16="http://schemas.microsoft.com/office/drawing/2014/main" val="262262298"/>
                      </a:ext>
                    </a:extLst>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1365822952"/>
                  </p:ext>
                </p:extLst>
              </p:nvPr>
            </p:nvGraphicFramePr>
            <p:xfrm>
              <a:off x="503434" y="1531420"/>
              <a:ext cx="6914508" cy="741680"/>
            </p:xfrm>
            <a:graphic>
              <a:graphicData uri="http://schemas.openxmlformats.org/drawingml/2006/table">
                <a:tbl>
                  <a:tblPr firstRow="1" bandRow="1">
                    <a:tableStyleId>{5C22544A-7EE6-4342-B048-85BDC9FD1C3A}</a:tableStyleId>
                  </a:tblPr>
                  <a:tblGrid>
                    <a:gridCol w="1152418">
                      <a:extLst>
                        <a:ext uri="{9D8B030D-6E8A-4147-A177-3AD203B41FA5}">
                          <a16:colId xmlns:a16="http://schemas.microsoft.com/office/drawing/2014/main" val="3080351540"/>
                        </a:ext>
                      </a:extLst>
                    </a:gridCol>
                    <a:gridCol w="1152418">
                      <a:extLst>
                        <a:ext uri="{9D8B030D-6E8A-4147-A177-3AD203B41FA5}">
                          <a16:colId xmlns:a16="http://schemas.microsoft.com/office/drawing/2014/main" val="1563199470"/>
                        </a:ext>
                      </a:extLst>
                    </a:gridCol>
                    <a:gridCol w="1152418">
                      <a:extLst>
                        <a:ext uri="{9D8B030D-6E8A-4147-A177-3AD203B41FA5}">
                          <a16:colId xmlns:a16="http://schemas.microsoft.com/office/drawing/2014/main" val="2929939030"/>
                        </a:ext>
                      </a:extLst>
                    </a:gridCol>
                    <a:gridCol w="1152418">
                      <a:extLst>
                        <a:ext uri="{9D8B030D-6E8A-4147-A177-3AD203B41FA5}">
                          <a16:colId xmlns:a16="http://schemas.microsoft.com/office/drawing/2014/main" val="723612521"/>
                        </a:ext>
                      </a:extLst>
                    </a:gridCol>
                    <a:gridCol w="1152418">
                      <a:extLst>
                        <a:ext uri="{9D8B030D-6E8A-4147-A177-3AD203B41FA5}">
                          <a16:colId xmlns:a16="http://schemas.microsoft.com/office/drawing/2014/main" val="1335345939"/>
                        </a:ext>
                      </a:extLst>
                    </a:gridCol>
                    <a:gridCol w="1152418">
                      <a:extLst>
                        <a:ext uri="{9D8B030D-6E8A-4147-A177-3AD203B41FA5}">
                          <a16:colId xmlns:a16="http://schemas.microsoft.com/office/drawing/2014/main" val="3595889091"/>
                        </a:ext>
                      </a:extLst>
                    </a:gridCol>
                  </a:tblGrid>
                  <a:tr h="370840">
                    <a:tc>
                      <a:txBody>
                        <a:bodyPr/>
                        <a:lstStyle/>
                        <a:p>
                          <a:endParaRPr lang="en-US"/>
                        </a:p>
                      </a:txBody>
                      <a:tcPr>
                        <a:blipFill>
                          <a:blip r:embed="rId2"/>
                          <a:stretch>
                            <a:fillRect l="-529" t="-8197" r="-503175" b="-124590"/>
                          </a:stretch>
                        </a:blipFill>
                      </a:tcPr>
                    </a:tc>
                    <a:tc>
                      <a:txBody>
                        <a:bodyPr/>
                        <a:lstStyle/>
                        <a:p>
                          <a:pPr algn="ctr"/>
                          <a:r>
                            <a:rPr lang="en-US" dirty="0"/>
                            <a:t>1</a:t>
                          </a:r>
                          <a:endParaRPr lang="en-IN" dirty="0"/>
                        </a:p>
                      </a:txBody>
                      <a:tcPr/>
                    </a:tc>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tc>
                      <a:txBody>
                        <a:bodyPr/>
                        <a:lstStyle/>
                        <a:p>
                          <a:pPr algn="ctr"/>
                          <a:r>
                            <a:rPr lang="en-US" dirty="0"/>
                            <a:t>5</a:t>
                          </a:r>
                          <a:endParaRPr lang="en-IN" dirty="0"/>
                        </a:p>
                      </a:txBody>
                      <a:tcPr/>
                    </a:tc>
                    <a:extLst>
                      <a:ext uri="{0D108BD9-81ED-4DB2-BD59-A6C34878D82A}">
                        <a16:rowId xmlns:a16="http://schemas.microsoft.com/office/drawing/2014/main" val="2140870755"/>
                      </a:ext>
                    </a:extLst>
                  </a:tr>
                  <a:tr h="370840">
                    <a:tc>
                      <a:txBody>
                        <a:bodyPr/>
                        <a:lstStyle/>
                        <a:p>
                          <a:endParaRPr lang="en-US"/>
                        </a:p>
                      </a:txBody>
                      <a:tcPr>
                        <a:blipFill>
                          <a:blip r:embed="rId2"/>
                          <a:stretch>
                            <a:fillRect l="-529" t="-108197" r="-503175" b="-24590"/>
                          </a:stretch>
                        </a:blipFill>
                      </a:tcPr>
                    </a:tc>
                    <a:tc>
                      <a:txBody>
                        <a:bodyPr/>
                        <a:lstStyle/>
                        <a:p>
                          <a:pPr algn="ctr"/>
                          <a:r>
                            <a:rPr lang="en-US" dirty="0"/>
                            <a:t>3</a:t>
                          </a:r>
                          <a:endParaRPr lang="en-IN" dirty="0"/>
                        </a:p>
                      </a:txBody>
                      <a:tcPr/>
                    </a:tc>
                    <a:tc>
                      <a:txBody>
                        <a:bodyPr/>
                        <a:lstStyle/>
                        <a:p>
                          <a:pPr algn="ctr"/>
                          <a:r>
                            <a:rPr lang="en-US" dirty="0"/>
                            <a:t>5</a:t>
                          </a:r>
                          <a:endParaRPr lang="en-IN" dirty="0"/>
                        </a:p>
                      </a:txBody>
                      <a:tcPr/>
                    </a:tc>
                    <a:tc>
                      <a:txBody>
                        <a:bodyPr/>
                        <a:lstStyle/>
                        <a:p>
                          <a:pPr algn="ctr"/>
                          <a:r>
                            <a:rPr lang="en-US" dirty="0"/>
                            <a:t>7</a:t>
                          </a:r>
                          <a:endParaRPr lang="en-IN" dirty="0"/>
                        </a:p>
                      </a:txBody>
                      <a:tcPr/>
                    </a:tc>
                    <a:tc>
                      <a:txBody>
                        <a:bodyPr/>
                        <a:lstStyle/>
                        <a:p>
                          <a:pPr algn="ctr"/>
                          <a:r>
                            <a:rPr lang="en-US" dirty="0"/>
                            <a:t>9</a:t>
                          </a:r>
                          <a:endParaRPr lang="en-IN" dirty="0"/>
                        </a:p>
                      </a:txBody>
                      <a:tcPr/>
                    </a:tc>
                    <a:tc>
                      <a:txBody>
                        <a:bodyPr/>
                        <a:lstStyle/>
                        <a:p>
                          <a:pPr algn="ctr"/>
                          <a:r>
                            <a:rPr lang="en-US" dirty="0"/>
                            <a:t>11</a:t>
                          </a:r>
                          <a:endParaRPr lang="en-IN" dirty="0"/>
                        </a:p>
                      </a:txBody>
                      <a:tcPr/>
                    </a:tc>
                    <a:extLst>
                      <a:ext uri="{0D108BD9-81ED-4DB2-BD59-A6C34878D82A}">
                        <a16:rowId xmlns:a16="http://schemas.microsoft.com/office/drawing/2014/main" val="262262298"/>
                      </a:ext>
                    </a:extLst>
                  </a:tr>
                </a:tbl>
              </a:graphicData>
            </a:graphic>
          </p:graphicFrame>
        </mc:Fallback>
      </mc:AlternateContent>
      <mc:AlternateContent xmlns:mc="http://schemas.openxmlformats.org/markup-compatibility/2006" xmlns:a14="http://schemas.microsoft.com/office/drawing/2010/main">
        <mc:Choice Requires="a14">
          <p:sp>
            <p:nvSpPr>
              <p:cNvPr id="7" name="TextBox 6"/>
              <p:cNvSpPr txBox="1"/>
              <p:nvPr/>
            </p:nvSpPr>
            <p:spPr>
              <a:xfrm>
                <a:off x="410967" y="2521622"/>
                <a:ext cx="5815173" cy="18480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Equation of the straight line :  </a:t>
                </a:r>
                <a14:m>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𝑦</m:t>
                    </m:r>
                  </m:oMath>
                </a14:m>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 </a:t>
                </a:r>
                <a14:m>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𝑎𝑥</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𝑏</m:t>
                    </m:r>
                  </m:oMath>
                </a14:m>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14:m>
                  <m:oMath xmlns:m="http://schemas.openxmlformats.org/officeDocument/2006/math">
                    <m: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m:t>
                    </m:r>
                  </m:oMath>
                </a14:m>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The normal equations are,</a:t>
                </a:r>
              </a:p>
              <a:p>
                <a:pPr marL="0" marR="0" lvl="0" indent="0" algn="l" defTabSz="914400" rtl="0" eaLnBrk="1" fontAlgn="auto" latinLnBrk="0" hangingPunct="1">
                  <a:lnSpc>
                    <a:spcPct val="150000"/>
                  </a:lnSpc>
                  <a:spcBef>
                    <a:spcPts val="0"/>
                  </a:spcBef>
                  <a:spcAft>
                    <a:spcPts val="0"/>
                  </a:spcAft>
                  <a:buClrTx/>
                  <a:buSzTx/>
                  <a:buFontTx/>
                  <a:buNone/>
                  <a:tabLst/>
                  <a:defRPr/>
                </a:pPr>
                <a14:m>
                  <m:oMath xmlns:m="http://schemas.openxmlformats.org/officeDocument/2006/math">
                    <m:nary>
                      <m:naryPr>
                        <m:chr m:val="∑"/>
                        <m:subHide m:val="on"/>
                        <m:supHide m:val="on"/>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naryPr>
                      <m:sub/>
                      <m:sup/>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𝑦</m:t>
                        </m:r>
                      </m:e>
                    </m:nary>
                  </m:oMath>
                </a14:m>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 </a:t>
                </a:r>
                <a14:m>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𝑎</m:t>
                    </m:r>
                    <m:nary>
                      <m:naryPr>
                        <m:chr m:val="∑"/>
                        <m:subHide m:val="on"/>
                        <m:supHide m:val="on"/>
                        <m:ctrlPr>
                          <a:rPr kumimoji="0" lang="en-IN"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naryPr>
                      <m:sub/>
                      <m:sup/>
                      <m:e>
                        <m: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𝑥</m:t>
                        </m:r>
                      </m:e>
                    </m:nary>
                  </m:oMath>
                </a14:m>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 </a:t>
                </a:r>
                <a14:m>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𝑛𝑏</m:t>
                    </m:r>
                  </m:oMath>
                </a14:m>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14:m>
                  <m:oMath xmlns:m="http://schemas.openxmlformats.org/officeDocument/2006/math">
                    <m: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m:t>
                    </m:r>
                    <m: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m:t>
                    </m:r>
                  </m:oMath>
                </a14:m>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 xmlns:m="http://schemas.openxmlformats.org/officeDocument/2006/math">
                    <m:nary>
                      <m:naryPr>
                        <m:chr m:val="∑"/>
                        <m:subHide m:val="on"/>
                        <m:supHide m:val="on"/>
                        <m:ctrlPr>
                          <a:rPr kumimoji="0" lang="en-IN"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naryPr>
                      <m:sub/>
                      <m:sup/>
                      <m:e>
                        <m: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𝑥𝑦</m:t>
                        </m:r>
                        <m: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 </m:t>
                        </m:r>
                      </m:e>
                    </m:nary>
                  </m:oMath>
                </a14:m>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 </a:t>
                </a:r>
                <a14:m>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𝑎</m:t>
                    </m:r>
                  </m:oMath>
                </a14:m>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 </a:t>
                </a:r>
                <a14:m>
                  <m:oMath xmlns:m="http://schemas.openxmlformats.org/officeDocument/2006/math">
                    <m:nary>
                      <m:naryPr>
                        <m:chr m:val="∑"/>
                        <m:subHide m:val="on"/>
                        <m:supHide m:val="on"/>
                        <m:ctrlPr>
                          <a:rPr kumimoji="0" lang="en-IN"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ctrlPr>
                      </m:naryPr>
                      <m:sub/>
                      <m:sup/>
                      <m:e>
                        <m:sSup>
                          <m:sSupPr>
                            <m:ctrlPr>
                              <a:rPr kumimoji="0" lang="en-IN"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𝑥</m:t>
                            </m:r>
                          </m:e>
                          <m:sup>
                            <m:r>
                              <a:rPr kumimoji="0" lang="en-IN"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2</m:t>
                            </m:r>
                          </m:sup>
                        </m:sSup>
                      </m:e>
                    </m:nary>
                  </m:oMath>
                </a14:m>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 + </a:t>
                </a:r>
                <a14:m>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𝑏</m:t>
                    </m:r>
                  </m:oMath>
                </a14:m>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∑𝑥 </a:t>
                </a:r>
                <a14:m>
                  <m:oMath xmlns:m="http://schemas.openxmlformats.org/officeDocument/2006/math">
                    <m: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3</m:t>
                    </m:r>
                    <m: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m:t>
                    </m:r>
                  </m:oMath>
                </a14:m>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10967" y="2521622"/>
                <a:ext cx="5815173" cy="1848006"/>
              </a:xfrm>
              <a:prstGeom prst="rect">
                <a:avLst/>
              </a:prstGeom>
              <a:blipFill>
                <a:blip r:embed="rId4"/>
                <a:stretch>
                  <a:fillRect l="-5765" t="-1980" b="-36634"/>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BE5BBAC0-B262-400F-9BE0-A49185791E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9210" y="1945918"/>
            <a:ext cx="5783686" cy="4337764"/>
          </a:xfrm>
          <a:prstGeom prst="rect">
            <a:avLst/>
          </a:prstGeom>
        </p:spPr>
      </p:pic>
    </p:spTree>
    <p:extLst>
      <p:ext uri="{BB962C8B-B14F-4D97-AF65-F5344CB8AC3E}">
        <p14:creationId xmlns:p14="http://schemas.microsoft.com/office/powerpoint/2010/main" val="26463332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2814300" y="7708900"/>
            <a:ext cx="1714500" cy="406400"/>
          </a:xfrm>
          <a:prstGeom prst="rect">
            <a:avLst/>
          </a:prstGeom>
          <a:solidFill>
            <a:srgbClr val="0C002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C000">
                  <a:lumMod val="20000"/>
                  <a:lumOff val="80000"/>
                </a:srgbClr>
              </a:solidFill>
              <a:effectLst/>
              <a:uLnTx/>
              <a:uFillTx/>
              <a:latin typeface="Calibri" panose="020F0502020204030204"/>
              <a:ea typeface="+mn-ea"/>
              <a:cs typeface="+mn-cs"/>
            </a:endParaRPr>
          </a:p>
        </p:txBody>
      </p:sp>
      <p:sp>
        <p:nvSpPr>
          <p:cNvPr id="2" name="TextBox 1"/>
          <p:cNvSpPr txBox="1"/>
          <p:nvPr/>
        </p:nvSpPr>
        <p:spPr>
          <a:xfrm>
            <a:off x="503434" y="652790"/>
            <a:ext cx="882550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Solve a simple problem using method of least squares</a:t>
            </a:r>
            <a:endParaRPr kumimoji="0" lang="en-IN"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nvPr>
            </p:nvGraphicFramePr>
            <p:xfrm>
              <a:off x="503434" y="1531420"/>
              <a:ext cx="6914508" cy="741680"/>
            </p:xfrm>
            <a:graphic>
              <a:graphicData uri="http://schemas.openxmlformats.org/drawingml/2006/table">
                <a:tbl>
                  <a:tblPr firstRow="1" bandRow="1">
                    <a:tableStyleId>{5C22544A-7EE6-4342-B048-85BDC9FD1C3A}</a:tableStyleId>
                  </a:tblPr>
                  <a:tblGrid>
                    <a:gridCol w="1152418">
                      <a:extLst>
                        <a:ext uri="{9D8B030D-6E8A-4147-A177-3AD203B41FA5}">
                          <a16:colId xmlns:a16="http://schemas.microsoft.com/office/drawing/2014/main" val="3080351540"/>
                        </a:ext>
                      </a:extLst>
                    </a:gridCol>
                    <a:gridCol w="1152418">
                      <a:extLst>
                        <a:ext uri="{9D8B030D-6E8A-4147-A177-3AD203B41FA5}">
                          <a16:colId xmlns:a16="http://schemas.microsoft.com/office/drawing/2014/main" val="1563199470"/>
                        </a:ext>
                      </a:extLst>
                    </a:gridCol>
                    <a:gridCol w="1152418">
                      <a:extLst>
                        <a:ext uri="{9D8B030D-6E8A-4147-A177-3AD203B41FA5}">
                          <a16:colId xmlns:a16="http://schemas.microsoft.com/office/drawing/2014/main" val="2929939030"/>
                        </a:ext>
                      </a:extLst>
                    </a:gridCol>
                    <a:gridCol w="1152418">
                      <a:extLst>
                        <a:ext uri="{9D8B030D-6E8A-4147-A177-3AD203B41FA5}">
                          <a16:colId xmlns:a16="http://schemas.microsoft.com/office/drawing/2014/main" val="723612521"/>
                        </a:ext>
                      </a:extLst>
                    </a:gridCol>
                    <a:gridCol w="1152418">
                      <a:extLst>
                        <a:ext uri="{9D8B030D-6E8A-4147-A177-3AD203B41FA5}">
                          <a16:colId xmlns:a16="http://schemas.microsoft.com/office/drawing/2014/main" val="1335345939"/>
                        </a:ext>
                      </a:extLst>
                    </a:gridCol>
                    <a:gridCol w="1152418">
                      <a:extLst>
                        <a:ext uri="{9D8B030D-6E8A-4147-A177-3AD203B41FA5}">
                          <a16:colId xmlns:a16="http://schemas.microsoft.com/office/drawing/2014/main" val="3595889091"/>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𝒙</m:t>
                                </m:r>
                              </m:oMath>
                            </m:oMathPara>
                          </a14:m>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tc>
                      <a:txBody>
                        <a:bodyPr/>
                        <a:lstStyle/>
                        <a:p>
                          <a:pPr algn="ctr"/>
                          <a:r>
                            <a:rPr lang="en-US" dirty="0"/>
                            <a:t>5</a:t>
                          </a:r>
                          <a:endParaRPr lang="en-IN" dirty="0"/>
                        </a:p>
                      </a:txBody>
                      <a:tcPr/>
                    </a:tc>
                    <a:extLst>
                      <a:ext uri="{0D108BD9-81ED-4DB2-BD59-A6C34878D82A}">
                        <a16:rowId xmlns:a16="http://schemas.microsoft.com/office/drawing/2014/main" val="2140870755"/>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IN" dirty="0"/>
                        </a:p>
                      </a:txBody>
                      <a:tcPr/>
                    </a:tc>
                    <a:tc>
                      <a:txBody>
                        <a:bodyPr/>
                        <a:lstStyle/>
                        <a:p>
                          <a:pPr algn="ctr"/>
                          <a:r>
                            <a:rPr lang="en-US" dirty="0"/>
                            <a:t>3</a:t>
                          </a:r>
                          <a:endParaRPr lang="en-IN" dirty="0"/>
                        </a:p>
                      </a:txBody>
                      <a:tcPr/>
                    </a:tc>
                    <a:tc>
                      <a:txBody>
                        <a:bodyPr/>
                        <a:lstStyle/>
                        <a:p>
                          <a:pPr algn="ctr"/>
                          <a:r>
                            <a:rPr lang="en-US" dirty="0"/>
                            <a:t>5</a:t>
                          </a:r>
                          <a:endParaRPr lang="en-IN" dirty="0"/>
                        </a:p>
                      </a:txBody>
                      <a:tcPr/>
                    </a:tc>
                    <a:tc>
                      <a:txBody>
                        <a:bodyPr/>
                        <a:lstStyle/>
                        <a:p>
                          <a:pPr algn="ctr"/>
                          <a:r>
                            <a:rPr lang="en-US" dirty="0"/>
                            <a:t>7</a:t>
                          </a:r>
                          <a:endParaRPr lang="en-IN" dirty="0"/>
                        </a:p>
                      </a:txBody>
                      <a:tcPr/>
                    </a:tc>
                    <a:tc>
                      <a:txBody>
                        <a:bodyPr/>
                        <a:lstStyle/>
                        <a:p>
                          <a:pPr algn="ctr"/>
                          <a:r>
                            <a:rPr lang="en-US" dirty="0"/>
                            <a:t>9</a:t>
                          </a:r>
                          <a:endParaRPr lang="en-IN" dirty="0"/>
                        </a:p>
                      </a:txBody>
                      <a:tcPr/>
                    </a:tc>
                    <a:tc>
                      <a:txBody>
                        <a:bodyPr/>
                        <a:lstStyle/>
                        <a:p>
                          <a:pPr algn="ctr"/>
                          <a:r>
                            <a:rPr lang="en-US" dirty="0"/>
                            <a:t>11</a:t>
                          </a:r>
                          <a:endParaRPr lang="en-IN" dirty="0"/>
                        </a:p>
                      </a:txBody>
                      <a:tcPr/>
                    </a:tc>
                    <a:extLst>
                      <a:ext uri="{0D108BD9-81ED-4DB2-BD59-A6C34878D82A}">
                        <a16:rowId xmlns:a16="http://schemas.microsoft.com/office/drawing/2014/main" val="262262298"/>
                      </a:ext>
                    </a:extLst>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1365822952"/>
                  </p:ext>
                </p:extLst>
              </p:nvPr>
            </p:nvGraphicFramePr>
            <p:xfrm>
              <a:off x="503434" y="1531420"/>
              <a:ext cx="6914508" cy="741680"/>
            </p:xfrm>
            <a:graphic>
              <a:graphicData uri="http://schemas.openxmlformats.org/drawingml/2006/table">
                <a:tbl>
                  <a:tblPr firstRow="1" bandRow="1">
                    <a:tableStyleId>{5C22544A-7EE6-4342-B048-85BDC9FD1C3A}</a:tableStyleId>
                  </a:tblPr>
                  <a:tblGrid>
                    <a:gridCol w="1152418">
                      <a:extLst>
                        <a:ext uri="{9D8B030D-6E8A-4147-A177-3AD203B41FA5}">
                          <a16:colId xmlns:a16="http://schemas.microsoft.com/office/drawing/2014/main" val="3080351540"/>
                        </a:ext>
                      </a:extLst>
                    </a:gridCol>
                    <a:gridCol w="1152418">
                      <a:extLst>
                        <a:ext uri="{9D8B030D-6E8A-4147-A177-3AD203B41FA5}">
                          <a16:colId xmlns:a16="http://schemas.microsoft.com/office/drawing/2014/main" val="1563199470"/>
                        </a:ext>
                      </a:extLst>
                    </a:gridCol>
                    <a:gridCol w="1152418">
                      <a:extLst>
                        <a:ext uri="{9D8B030D-6E8A-4147-A177-3AD203B41FA5}">
                          <a16:colId xmlns:a16="http://schemas.microsoft.com/office/drawing/2014/main" val="2929939030"/>
                        </a:ext>
                      </a:extLst>
                    </a:gridCol>
                    <a:gridCol w="1152418">
                      <a:extLst>
                        <a:ext uri="{9D8B030D-6E8A-4147-A177-3AD203B41FA5}">
                          <a16:colId xmlns:a16="http://schemas.microsoft.com/office/drawing/2014/main" val="723612521"/>
                        </a:ext>
                      </a:extLst>
                    </a:gridCol>
                    <a:gridCol w="1152418">
                      <a:extLst>
                        <a:ext uri="{9D8B030D-6E8A-4147-A177-3AD203B41FA5}">
                          <a16:colId xmlns:a16="http://schemas.microsoft.com/office/drawing/2014/main" val="1335345939"/>
                        </a:ext>
                      </a:extLst>
                    </a:gridCol>
                    <a:gridCol w="1152418">
                      <a:extLst>
                        <a:ext uri="{9D8B030D-6E8A-4147-A177-3AD203B41FA5}">
                          <a16:colId xmlns:a16="http://schemas.microsoft.com/office/drawing/2014/main" val="3595889091"/>
                        </a:ext>
                      </a:extLst>
                    </a:gridCol>
                  </a:tblGrid>
                  <a:tr h="370840">
                    <a:tc>
                      <a:txBody>
                        <a:bodyPr/>
                        <a:lstStyle/>
                        <a:p>
                          <a:endParaRPr lang="en-US"/>
                        </a:p>
                      </a:txBody>
                      <a:tcPr>
                        <a:blipFill>
                          <a:blip r:embed="rId2"/>
                          <a:stretch>
                            <a:fillRect l="-529" t="-8197" r="-503175" b="-124590"/>
                          </a:stretch>
                        </a:blipFill>
                      </a:tcPr>
                    </a:tc>
                    <a:tc>
                      <a:txBody>
                        <a:bodyPr/>
                        <a:lstStyle/>
                        <a:p>
                          <a:pPr algn="ctr"/>
                          <a:r>
                            <a:rPr lang="en-US" dirty="0"/>
                            <a:t>1</a:t>
                          </a:r>
                          <a:endParaRPr lang="en-IN" dirty="0"/>
                        </a:p>
                      </a:txBody>
                      <a:tcPr/>
                    </a:tc>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tc>
                      <a:txBody>
                        <a:bodyPr/>
                        <a:lstStyle/>
                        <a:p>
                          <a:pPr algn="ctr"/>
                          <a:r>
                            <a:rPr lang="en-US" dirty="0"/>
                            <a:t>5</a:t>
                          </a:r>
                          <a:endParaRPr lang="en-IN" dirty="0"/>
                        </a:p>
                      </a:txBody>
                      <a:tcPr/>
                    </a:tc>
                    <a:extLst>
                      <a:ext uri="{0D108BD9-81ED-4DB2-BD59-A6C34878D82A}">
                        <a16:rowId xmlns:a16="http://schemas.microsoft.com/office/drawing/2014/main" val="2140870755"/>
                      </a:ext>
                    </a:extLst>
                  </a:tr>
                  <a:tr h="370840">
                    <a:tc>
                      <a:txBody>
                        <a:bodyPr/>
                        <a:lstStyle/>
                        <a:p>
                          <a:endParaRPr lang="en-US"/>
                        </a:p>
                      </a:txBody>
                      <a:tcPr>
                        <a:blipFill>
                          <a:blip r:embed="rId2"/>
                          <a:stretch>
                            <a:fillRect l="-529" t="-108197" r="-503175" b="-24590"/>
                          </a:stretch>
                        </a:blipFill>
                      </a:tcPr>
                    </a:tc>
                    <a:tc>
                      <a:txBody>
                        <a:bodyPr/>
                        <a:lstStyle/>
                        <a:p>
                          <a:pPr algn="ctr"/>
                          <a:r>
                            <a:rPr lang="en-US" dirty="0"/>
                            <a:t>3</a:t>
                          </a:r>
                          <a:endParaRPr lang="en-IN" dirty="0"/>
                        </a:p>
                      </a:txBody>
                      <a:tcPr/>
                    </a:tc>
                    <a:tc>
                      <a:txBody>
                        <a:bodyPr/>
                        <a:lstStyle/>
                        <a:p>
                          <a:pPr algn="ctr"/>
                          <a:r>
                            <a:rPr lang="en-US" dirty="0"/>
                            <a:t>5</a:t>
                          </a:r>
                          <a:endParaRPr lang="en-IN" dirty="0"/>
                        </a:p>
                      </a:txBody>
                      <a:tcPr/>
                    </a:tc>
                    <a:tc>
                      <a:txBody>
                        <a:bodyPr/>
                        <a:lstStyle/>
                        <a:p>
                          <a:pPr algn="ctr"/>
                          <a:r>
                            <a:rPr lang="en-US" dirty="0"/>
                            <a:t>7</a:t>
                          </a:r>
                          <a:endParaRPr lang="en-IN" dirty="0"/>
                        </a:p>
                      </a:txBody>
                      <a:tcPr/>
                    </a:tc>
                    <a:tc>
                      <a:txBody>
                        <a:bodyPr/>
                        <a:lstStyle/>
                        <a:p>
                          <a:pPr algn="ctr"/>
                          <a:r>
                            <a:rPr lang="en-US" dirty="0"/>
                            <a:t>9</a:t>
                          </a:r>
                          <a:endParaRPr lang="en-IN" dirty="0"/>
                        </a:p>
                      </a:txBody>
                      <a:tcPr/>
                    </a:tc>
                    <a:tc>
                      <a:txBody>
                        <a:bodyPr/>
                        <a:lstStyle/>
                        <a:p>
                          <a:pPr algn="ctr"/>
                          <a:r>
                            <a:rPr lang="en-US" dirty="0"/>
                            <a:t>11</a:t>
                          </a:r>
                          <a:endParaRPr lang="en-IN" dirty="0"/>
                        </a:p>
                      </a:txBody>
                      <a:tcPr/>
                    </a:tc>
                    <a:extLst>
                      <a:ext uri="{0D108BD9-81ED-4DB2-BD59-A6C34878D82A}">
                        <a16:rowId xmlns:a16="http://schemas.microsoft.com/office/drawing/2014/main" val="26226229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503434" y="4665038"/>
              <a:ext cx="6914508" cy="2865120"/>
            </p:xfrm>
            <a:graphic>
              <a:graphicData uri="http://schemas.openxmlformats.org/drawingml/2006/table">
                <a:tbl>
                  <a:tblPr firstRow="1" bandRow="1">
                    <a:tableStyleId>{5C22544A-7EE6-4342-B048-85BDC9FD1C3A}</a:tableStyleId>
                  </a:tblPr>
                  <a:tblGrid>
                    <a:gridCol w="1728627">
                      <a:extLst>
                        <a:ext uri="{9D8B030D-6E8A-4147-A177-3AD203B41FA5}">
                          <a16:colId xmlns:a16="http://schemas.microsoft.com/office/drawing/2014/main" val="1921983492"/>
                        </a:ext>
                      </a:extLst>
                    </a:gridCol>
                    <a:gridCol w="1728627">
                      <a:extLst>
                        <a:ext uri="{9D8B030D-6E8A-4147-A177-3AD203B41FA5}">
                          <a16:colId xmlns:a16="http://schemas.microsoft.com/office/drawing/2014/main" val="1842323484"/>
                        </a:ext>
                      </a:extLst>
                    </a:gridCol>
                    <a:gridCol w="1728627">
                      <a:extLst>
                        <a:ext uri="{9D8B030D-6E8A-4147-A177-3AD203B41FA5}">
                          <a16:colId xmlns:a16="http://schemas.microsoft.com/office/drawing/2014/main" val="2579307928"/>
                        </a:ext>
                      </a:extLst>
                    </a:gridCol>
                    <a:gridCol w="1728627">
                      <a:extLst>
                        <a:ext uri="{9D8B030D-6E8A-4147-A177-3AD203B41FA5}">
                          <a16:colId xmlns:a16="http://schemas.microsoft.com/office/drawing/2014/main" val="1780125547"/>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𝒙</m:t>
                                </m:r>
                              </m:oMath>
                            </m:oMathPara>
                          </a14:m>
                          <a:endParaRPr lang="en-IN" dirty="0"/>
                        </a:p>
                      </a:txBody>
                      <a:tcPr/>
                    </a:tc>
                    <a:tc>
                      <a:txBody>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𝒚</m:t>
                                </m:r>
                              </m:oMath>
                            </m:oMathPara>
                          </a14:m>
                          <a:endParaRPr lang="en-US" dirty="0"/>
                        </a:p>
                        <a:p>
                          <a:pPr algn="ctr"/>
                          <a:endParaRPr lang="en-IN"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IN" i="1" smtClean="0">
                                        <a:latin typeface="Cambria Math" panose="02040503050406030204" pitchFamily="18" charset="0"/>
                                      </a:rPr>
                                    </m:ctrlPr>
                                  </m:sSupPr>
                                  <m:e>
                                    <m:r>
                                      <a:rPr lang="en-US" b="1" i="1" smtClean="0">
                                        <a:latin typeface="Cambria Math" panose="02040503050406030204" pitchFamily="18" charset="0"/>
                                      </a:rPr>
                                      <m:t>𝒙</m:t>
                                    </m:r>
                                  </m:e>
                                  <m:sup>
                                    <m:r>
                                      <a:rPr lang="en-US" b="1" i="1" smtClean="0">
                                        <a:latin typeface="Cambria Math" panose="02040503050406030204" pitchFamily="18" charset="0"/>
                                      </a:rPr>
                                      <m:t>𝟐</m:t>
                                    </m:r>
                                  </m:sup>
                                </m:sSup>
                              </m:oMath>
                            </m:oMathPara>
                          </a14:m>
                          <a:endParaRPr lang="en-IN" dirty="0"/>
                        </a:p>
                      </a:txBody>
                      <a:tcPr/>
                    </a:tc>
                    <a:tc>
                      <a:txBody>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𝒙𝒚</m:t>
                                </m:r>
                              </m:oMath>
                            </m:oMathPara>
                          </a14:m>
                          <a:endParaRPr lang="en-IN" dirty="0"/>
                        </a:p>
                      </a:txBody>
                      <a:tcPr/>
                    </a:tc>
                    <a:extLst>
                      <a:ext uri="{0D108BD9-81ED-4DB2-BD59-A6C34878D82A}">
                        <a16:rowId xmlns:a16="http://schemas.microsoft.com/office/drawing/2014/main" val="3678077801"/>
                      </a:ext>
                    </a:extLst>
                  </a:tr>
                  <a:tr h="370840">
                    <a:tc>
                      <a:txBody>
                        <a:bodyPr/>
                        <a:lstStyle/>
                        <a:p>
                          <a:pPr algn="ctr"/>
                          <a:r>
                            <a:rPr lang="en-US" dirty="0"/>
                            <a:t>1</a:t>
                          </a:r>
                          <a:endParaRPr lang="en-IN" dirty="0"/>
                        </a:p>
                      </a:txBody>
                      <a:tcPr/>
                    </a:tc>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937169640"/>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tc>
                      <a:txBody>
                        <a:bodyPr/>
                        <a:lstStyle/>
                        <a:p>
                          <a:pPr algn="ctr"/>
                          <a:r>
                            <a:rPr lang="en-US" dirty="0"/>
                            <a:t>6</a:t>
                          </a:r>
                          <a:endParaRPr lang="en-IN" dirty="0"/>
                        </a:p>
                      </a:txBody>
                      <a:tcPr/>
                    </a:tc>
                    <a:extLst>
                      <a:ext uri="{0D108BD9-81ED-4DB2-BD59-A6C34878D82A}">
                        <a16:rowId xmlns:a16="http://schemas.microsoft.com/office/drawing/2014/main" val="3216146788"/>
                      </a:ext>
                    </a:extLst>
                  </a:tr>
                  <a:tr h="370840">
                    <a:tc>
                      <a:txBody>
                        <a:bodyPr/>
                        <a:lstStyle/>
                        <a:p>
                          <a:pPr algn="ctr"/>
                          <a:r>
                            <a:rPr lang="en-US" dirty="0"/>
                            <a:t>3</a:t>
                          </a:r>
                          <a:endParaRPr lang="en-IN" dirty="0"/>
                        </a:p>
                      </a:txBody>
                      <a:tcPr/>
                    </a:tc>
                    <a:tc>
                      <a:txBody>
                        <a:bodyPr/>
                        <a:lstStyle/>
                        <a:p>
                          <a:pPr algn="ctr"/>
                          <a:r>
                            <a:rPr lang="en-US" dirty="0"/>
                            <a:t>6</a:t>
                          </a:r>
                          <a:endParaRPr lang="en-IN" dirty="0"/>
                        </a:p>
                      </a:txBody>
                      <a:tcPr/>
                    </a:tc>
                    <a:tc>
                      <a:txBody>
                        <a:bodyPr/>
                        <a:lstStyle/>
                        <a:p>
                          <a:pPr algn="ctr"/>
                          <a:r>
                            <a:rPr lang="en-US" dirty="0"/>
                            <a:t>9</a:t>
                          </a:r>
                          <a:endParaRPr lang="en-IN" dirty="0"/>
                        </a:p>
                      </a:txBody>
                      <a:tcPr/>
                    </a:tc>
                    <a:tc>
                      <a:txBody>
                        <a:bodyPr/>
                        <a:lstStyle/>
                        <a:p>
                          <a:pPr algn="ctr"/>
                          <a:r>
                            <a:rPr lang="en-US" dirty="0"/>
                            <a:t>18</a:t>
                          </a:r>
                          <a:endParaRPr lang="en-IN" dirty="0"/>
                        </a:p>
                      </a:txBody>
                      <a:tcPr/>
                    </a:tc>
                    <a:extLst>
                      <a:ext uri="{0D108BD9-81ED-4DB2-BD59-A6C34878D82A}">
                        <a16:rowId xmlns:a16="http://schemas.microsoft.com/office/drawing/2014/main" val="1459503238"/>
                      </a:ext>
                    </a:extLst>
                  </a:tr>
                  <a:tr h="370840">
                    <a:tc>
                      <a:txBody>
                        <a:bodyPr/>
                        <a:lstStyle/>
                        <a:p>
                          <a:pPr algn="ctr"/>
                          <a:r>
                            <a:rPr lang="en-US" dirty="0"/>
                            <a:t>4</a:t>
                          </a:r>
                          <a:endParaRPr lang="en-IN" dirty="0"/>
                        </a:p>
                      </a:txBody>
                      <a:tcPr/>
                    </a:tc>
                    <a:tc>
                      <a:txBody>
                        <a:bodyPr/>
                        <a:lstStyle/>
                        <a:p>
                          <a:pPr algn="ctr"/>
                          <a:r>
                            <a:rPr lang="en-US" dirty="0"/>
                            <a:t>8</a:t>
                          </a:r>
                          <a:endParaRPr lang="en-IN" dirty="0"/>
                        </a:p>
                      </a:txBody>
                      <a:tcPr/>
                    </a:tc>
                    <a:tc>
                      <a:txBody>
                        <a:bodyPr/>
                        <a:lstStyle/>
                        <a:p>
                          <a:pPr algn="ctr"/>
                          <a:r>
                            <a:rPr lang="en-US" dirty="0"/>
                            <a:t>16</a:t>
                          </a:r>
                          <a:endParaRPr lang="en-IN" dirty="0"/>
                        </a:p>
                      </a:txBody>
                      <a:tcPr/>
                    </a:tc>
                    <a:tc>
                      <a:txBody>
                        <a:bodyPr/>
                        <a:lstStyle/>
                        <a:p>
                          <a:pPr algn="ctr"/>
                          <a:r>
                            <a:rPr lang="en-US" dirty="0"/>
                            <a:t>32</a:t>
                          </a:r>
                          <a:endParaRPr lang="en-IN" dirty="0"/>
                        </a:p>
                      </a:txBody>
                      <a:tcPr/>
                    </a:tc>
                    <a:extLst>
                      <a:ext uri="{0D108BD9-81ED-4DB2-BD59-A6C34878D82A}">
                        <a16:rowId xmlns:a16="http://schemas.microsoft.com/office/drawing/2014/main" val="2236074832"/>
                      </a:ext>
                    </a:extLst>
                  </a:tr>
                  <a:tr h="370840">
                    <a:tc>
                      <a:txBody>
                        <a:bodyPr/>
                        <a:lstStyle/>
                        <a:p>
                          <a:pPr algn="ctr"/>
                          <a:r>
                            <a:rPr lang="en-US" dirty="0"/>
                            <a:t>5</a:t>
                          </a:r>
                          <a:endParaRPr lang="en-IN" dirty="0"/>
                        </a:p>
                      </a:txBody>
                      <a:tcPr/>
                    </a:tc>
                    <a:tc>
                      <a:txBody>
                        <a:bodyPr/>
                        <a:lstStyle/>
                        <a:p>
                          <a:pPr algn="ctr"/>
                          <a:r>
                            <a:rPr lang="en-US" dirty="0"/>
                            <a:t>9</a:t>
                          </a:r>
                          <a:endParaRPr lang="en-IN" dirty="0"/>
                        </a:p>
                      </a:txBody>
                      <a:tcPr/>
                    </a:tc>
                    <a:tc>
                      <a:txBody>
                        <a:bodyPr/>
                        <a:lstStyle/>
                        <a:p>
                          <a:pPr algn="ctr"/>
                          <a:r>
                            <a:rPr lang="en-US" dirty="0"/>
                            <a:t>25</a:t>
                          </a:r>
                          <a:endParaRPr lang="en-IN" dirty="0"/>
                        </a:p>
                      </a:txBody>
                      <a:tcPr/>
                    </a:tc>
                    <a:tc>
                      <a:txBody>
                        <a:bodyPr/>
                        <a:lstStyle/>
                        <a:p>
                          <a:pPr algn="ctr"/>
                          <a:r>
                            <a:rPr lang="en-US" dirty="0"/>
                            <a:t>45</a:t>
                          </a:r>
                          <a:endParaRPr lang="en-IN" dirty="0"/>
                        </a:p>
                      </a:txBody>
                      <a:tcPr/>
                    </a:tc>
                    <a:extLst>
                      <a:ext uri="{0D108BD9-81ED-4DB2-BD59-A6C34878D82A}">
                        <a16:rowId xmlns:a16="http://schemas.microsoft.com/office/drawing/2014/main" val="3640964875"/>
                      </a:ext>
                    </a:extLst>
                  </a:tr>
                  <a:tr h="370840">
                    <a:tc>
                      <a:txBody>
                        <a:bodyPr/>
                        <a:lstStyle/>
                        <a:p>
                          <a:pPr algn="ctr"/>
                          <a14:m>
                            <m:oMath xmlns:m="http://schemas.openxmlformats.org/officeDocument/2006/math">
                              <m:nary>
                                <m:naryPr>
                                  <m:chr m:val="∑"/>
                                  <m:subHide m:val="on"/>
                                  <m:supHide m:val="on"/>
                                  <m:ctrlPr>
                                    <a:rPr lang="en-IN" i="1" smtClean="0">
                                      <a:latin typeface="Cambria Math" panose="02040503050406030204" pitchFamily="18" charset="0"/>
                                    </a:rPr>
                                  </m:ctrlPr>
                                </m:naryPr>
                                <m:sub/>
                                <m:sup/>
                                <m:e>
                                  <m:r>
                                    <a:rPr lang="en-US" b="0" i="1" smtClean="0">
                                      <a:latin typeface="Cambria Math" panose="02040503050406030204" pitchFamily="18" charset="0"/>
                                    </a:rPr>
                                    <m:t>𝑥</m:t>
                                  </m:r>
                                </m:e>
                              </m:nary>
                            </m:oMath>
                          </a14:m>
                          <a:r>
                            <a:rPr lang="en-IN" dirty="0"/>
                            <a:t> = 15</a:t>
                          </a:r>
                        </a:p>
                      </a:txBody>
                      <a:tcPr/>
                    </a:tc>
                    <a:tc>
                      <a:txBody>
                        <a:bodyPr/>
                        <a:lstStyle/>
                        <a:p>
                          <a:pPr algn="ctr"/>
                          <a14:m>
                            <m:oMath xmlns:m="http://schemas.openxmlformats.org/officeDocument/2006/math">
                              <m:nary>
                                <m:naryPr>
                                  <m:chr m:val="∑"/>
                                  <m:subHide m:val="on"/>
                                  <m:supHide m:val="on"/>
                                  <m:ctrlPr>
                                    <a:rPr lang="en-IN" i="1" smtClean="0">
                                      <a:latin typeface="Cambria Math" panose="02040503050406030204" pitchFamily="18" charset="0"/>
                                    </a:rPr>
                                  </m:ctrlPr>
                                </m:naryPr>
                                <m:sub/>
                                <m:sup/>
                                <m:e>
                                  <m:r>
                                    <a:rPr lang="en-US" b="0" i="1" smtClean="0">
                                      <a:latin typeface="Cambria Math" panose="02040503050406030204" pitchFamily="18" charset="0"/>
                                    </a:rPr>
                                    <m:t>𝑦</m:t>
                                  </m:r>
                                </m:e>
                              </m:nary>
                            </m:oMath>
                          </a14:m>
                          <a:r>
                            <a:rPr lang="en-IN" dirty="0"/>
                            <a:t> = 28</a:t>
                          </a:r>
                        </a:p>
                      </a:txBody>
                      <a:tcPr/>
                    </a:tc>
                    <a:tc>
                      <a:txBody>
                        <a:bodyPr/>
                        <a:lstStyle/>
                        <a:p>
                          <a:pPr algn="ctr"/>
                          <a14:m>
                            <m:oMath xmlns:m="http://schemas.openxmlformats.org/officeDocument/2006/math">
                              <m:nary>
                                <m:naryPr>
                                  <m:chr m:val="∑"/>
                                  <m:subHide m:val="on"/>
                                  <m:supHide m:val="on"/>
                                  <m:ctrlPr>
                                    <a:rPr lang="en-IN" i="1" smtClean="0">
                                      <a:latin typeface="Cambria Math" panose="02040503050406030204" pitchFamily="18" charset="0"/>
                                    </a:rPr>
                                  </m:ctrlPr>
                                </m:naryPr>
                                <m:sub/>
                                <m:sup/>
                                <m:e>
                                  <m:sSup>
                                    <m:sSupPr>
                                      <m:ctrlPr>
                                        <a:rPr lang="en-IN" i="1" smtClean="0">
                                          <a:latin typeface="Cambria Math" panose="02040503050406030204" pitchFamily="18" charset="0"/>
                                        </a:rPr>
                                      </m:ctrlPr>
                                    </m:sSupPr>
                                    <m:e>
                                      <m:r>
                                        <a:rPr lang="en-US" b="0" i="1" smtClean="0">
                                          <a:latin typeface="Cambria Math" panose="02040503050406030204" pitchFamily="18" charset="0"/>
                                        </a:rPr>
                                        <m:t>𝑥</m:t>
                                      </m:r>
                                    </m:e>
                                    <m:sup>
                                      <m:r>
                                        <a:rPr lang="en-IN" i="1" smtClean="0">
                                          <a:latin typeface="Cambria Math" panose="02040503050406030204" pitchFamily="18" charset="0"/>
                                        </a:rPr>
                                        <m:t>2</m:t>
                                      </m:r>
                                    </m:sup>
                                  </m:sSup>
                                </m:e>
                              </m:nary>
                            </m:oMath>
                          </a14:m>
                          <a:r>
                            <a:rPr lang="en-IN" dirty="0"/>
                            <a:t>= 55</a:t>
                          </a:r>
                        </a:p>
                      </a:txBody>
                      <a:tcPr/>
                    </a:tc>
                    <a:tc>
                      <a:txBody>
                        <a:bodyPr/>
                        <a:lstStyle/>
                        <a:p>
                          <a:pPr algn="ctr"/>
                          <a14:m>
                            <m:oMath xmlns:m="http://schemas.openxmlformats.org/officeDocument/2006/math">
                              <m:nary>
                                <m:naryPr>
                                  <m:chr m:val="∑"/>
                                  <m:subHide m:val="on"/>
                                  <m:supHide m:val="on"/>
                                  <m:ctrlPr>
                                    <a:rPr lang="en-IN" i="1" smtClean="0">
                                      <a:latin typeface="Cambria Math" panose="02040503050406030204" pitchFamily="18" charset="0"/>
                                    </a:rPr>
                                  </m:ctrlPr>
                                </m:naryPr>
                                <m:sub/>
                                <m:sup/>
                                <m:e>
                                  <m:r>
                                    <a:rPr lang="en-US" b="0" i="1" smtClean="0">
                                      <a:latin typeface="Cambria Math" panose="02040503050406030204" pitchFamily="18" charset="0"/>
                                    </a:rPr>
                                    <m:t>𝑥𝑦</m:t>
                                  </m:r>
                                  <m:r>
                                    <a:rPr lang="en-US" b="0" i="1" smtClean="0">
                                      <a:latin typeface="Cambria Math" panose="02040503050406030204" pitchFamily="18" charset="0"/>
                                    </a:rPr>
                                    <m:t> </m:t>
                                  </m:r>
                                </m:e>
                              </m:nary>
                            </m:oMath>
                          </a14:m>
                          <a:r>
                            <a:rPr lang="en-IN" dirty="0"/>
                            <a:t>= 103</a:t>
                          </a:r>
                        </a:p>
                      </a:txBody>
                      <a:tcPr/>
                    </a:tc>
                    <a:extLst>
                      <a:ext uri="{0D108BD9-81ED-4DB2-BD59-A6C34878D82A}">
                        <a16:rowId xmlns:a16="http://schemas.microsoft.com/office/drawing/2014/main" val="905699991"/>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3205893071"/>
                  </p:ext>
                </p:extLst>
              </p:nvPr>
            </p:nvGraphicFramePr>
            <p:xfrm>
              <a:off x="503434" y="4665038"/>
              <a:ext cx="6914508" cy="2865120"/>
            </p:xfrm>
            <a:graphic>
              <a:graphicData uri="http://schemas.openxmlformats.org/drawingml/2006/table">
                <a:tbl>
                  <a:tblPr firstRow="1" bandRow="1">
                    <a:tableStyleId>{5C22544A-7EE6-4342-B048-85BDC9FD1C3A}</a:tableStyleId>
                  </a:tblPr>
                  <a:tblGrid>
                    <a:gridCol w="1728627">
                      <a:extLst>
                        <a:ext uri="{9D8B030D-6E8A-4147-A177-3AD203B41FA5}">
                          <a16:colId xmlns:a16="http://schemas.microsoft.com/office/drawing/2014/main" val="1921983492"/>
                        </a:ext>
                      </a:extLst>
                    </a:gridCol>
                    <a:gridCol w="1728627">
                      <a:extLst>
                        <a:ext uri="{9D8B030D-6E8A-4147-A177-3AD203B41FA5}">
                          <a16:colId xmlns:a16="http://schemas.microsoft.com/office/drawing/2014/main" val="1842323484"/>
                        </a:ext>
                      </a:extLst>
                    </a:gridCol>
                    <a:gridCol w="1728627">
                      <a:extLst>
                        <a:ext uri="{9D8B030D-6E8A-4147-A177-3AD203B41FA5}">
                          <a16:colId xmlns:a16="http://schemas.microsoft.com/office/drawing/2014/main" val="2579307928"/>
                        </a:ext>
                      </a:extLst>
                    </a:gridCol>
                    <a:gridCol w="1728627">
                      <a:extLst>
                        <a:ext uri="{9D8B030D-6E8A-4147-A177-3AD203B41FA5}">
                          <a16:colId xmlns:a16="http://schemas.microsoft.com/office/drawing/2014/main" val="1780125547"/>
                        </a:ext>
                      </a:extLst>
                    </a:gridCol>
                  </a:tblGrid>
                  <a:tr h="640080">
                    <a:tc>
                      <a:txBody>
                        <a:bodyPr/>
                        <a:lstStyle/>
                        <a:p>
                          <a:endParaRPr lang="en-US"/>
                        </a:p>
                      </a:txBody>
                      <a:tcPr>
                        <a:blipFill>
                          <a:blip r:embed="rId3"/>
                          <a:stretch>
                            <a:fillRect l="-352" t="-952" r="-301408" b="-454286"/>
                          </a:stretch>
                        </a:blipFill>
                      </a:tcPr>
                    </a:tc>
                    <a:tc>
                      <a:txBody>
                        <a:bodyPr/>
                        <a:lstStyle/>
                        <a:p>
                          <a:endParaRPr lang="en-US"/>
                        </a:p>
                      </a:txBody>
                      <a:tcPr>
                        <a:blipFill>
                          <a:blip r:embed="rId3"/>
                          <a:stretch>
                            <a:fillRect l="-100352" t="-952" r="-201408" b="-454286"/>
                          </a:stretch>
                        </a:blipFill>
                      </a:tcPr>
                    </a:tc>
                    <a:tc>
                      <a:txBody>
                        <a:bodyPr/>
                        <a:lstStyle/>
                        <a:p>
                          <a:endParaRPr lang="en-US"/>
                        </a:p>
                      </a:txBody>
                      <a:tcPr>
                        <a:blipFill>
                          <a:blip r:embed="rId3"/>
                          <a:stretch>
                            <a:fillRect l="-201060" t="-952" r="-102120" b="-454286"/>
                          </a:stretch>
                        </a:blipFill>
                      </a:tcPr>
                    </a:tc>
                    <a:tc>
                      <a:txBody>
                        <a:bodyPr/>
                        <a:lstStyle/>
                        <a:p>
                          <a:endParaRPr lang="en-US"/>
                        </a:p>
                      </a:txBody>
                      <a:tcPr>
                        <a:blipFill>
                          <a:blip r:embed="rId3"/>
                          <a:stretch>
                            <a:fillRect l="-300000" t="-952" r="-1761" b="-454286"/>
                          </a:stretch>
                        </a:blipFill>
                      </a:tcPr>
                    </a:tc>
                    <a:extLst>
                      <a:ext uri="{0D108BD9-81ED-4DB2-BD59-A6C34878D82A}">
                        <a16:rowId xmlns:a16="http://schemas.microsoft.com/office/drawing/2014/main" val="3678077801"/>
                      </a:ext>
                    </a:extLst>
                  </a:tr>
                  <a:tr h="370840">
                    <a:tc>
                      <a:txBody>
                        <a:bodyPr/>
                        <a:lstStyle/>
                        <a:p>
                          <a:pPr algn="ctr"/>
                          <a:r>
                            <a:rPr lang="en-US" dirty="0"/>
                            <a:t>1</a:t>
                          </a:r>
                          <a:endParaRPr lang="en-IN" dirty="0"/>
                        </a:p>
                      </a:txBody>
                      <a:tcPr/>
                    </a:tc>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937169640"/>
                      </a:ext>
                    </a:extLst>
                  </a:tr>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tc>
                      <a:txBody>
                        <a:bodyPr/>
                        <a:lstStyle/>
                        <a:p>
                          <a:pPr algn="ctr"/>
                          <a:r>
                            <a:rPr lang="en-US" dirty="0"/>
                            <a:t>6</a:t>
                          </a:r>
                          <a:endParaRPr lang="en-IN" dirty="0"/>
                        </a:p>
                      </a:txBody>
                      <a:tcPr/>
                    </a:tc>
                    <a:extLst>
                      <a:ext uri="{0D108BD9-81ED-4DB2-BD59-A6C34878D82A}">
                        <a16:rowId xmlns:a16="http://schemas.microsoft.com/office/drawing/2014/main" val="3216146788"/>
                      </a:ext>
                    </a:extLst>
                  </a:tr>
                  <a:tr h="370840">
                    <a:tc>
                      <a:txBody>
                        <a:bodyPr/>
                        <a:lstStyle/>
                        <a:p>
                          <a:pPr algn="ctr"/>
                          <a:r>
                            <a:rPr lang="en-US" dirty="0"/>
                            <a:t>3</a:t>
                          </a:r>
                          <a:endParaRPr lang="en-IN" dirty="0"/>
                        </a:p>
                      </a:txBody>
                      <a:tcPr/>
                    </a:tc>
                    <a:tc>
                      <a:txBody>
                        <a:bodyPr/>
                        <a:lstStyle/>
                        <a:p>
                          <a:pPr algn="ctr"/>
                          <a:r>
                            <a:rPr lang="en-US" dirty="0"/>
                            <a:t>6</a:t>
                          </a:r>
                          <a:endParaRPr lang="en-IN" dirty="0"/>
                        </a:p>
                      </a:txBody>
                      <a:tcPr/>
                    </a:tc>
                    <a:tc>
                      <a:txBody>
                        <a:bodyPr/>
                        <a:lstStyle/>
                        <a:p>
                          <a:pPr algn="ctr"/>
                          <a:r>
                            <a:rPr lang="en-US" dirty="0"/>
                            <a:t>9</a:t>
                          </a:r>
                          <a:endParaRPr lang="en-IN" dirty="0"/>
                        </a:p>
                      </a:txBody>
                      <a:tcPr/>
                    </a:tc>
                    <a:tc>
                      <a:txBody>
                        <a:bodyPr/>
                        <a:lstStyle/>
                        <a:p>
                          <a:pPr algn="ctr"/>
                          <a:r>
                            <a:rPr lang="en-US" dirty="0"/>
                            <a:t>18</a:t>
                          </a:r>
                          <a:endParaRPr lang="en-IN" dirty="0"/>
                        </a:p>
                      </a:txBody>
                      <a:tcPr/>
                    </a:tc>
                    <a:extLst>
                      <a:ext uri="{0D108BD9-81ED-4DB2-BD59-A6C34878D82A}">
                        <a16:rowId xmlns:a16="http://schemas.microsoft.com/office/drawing/2014/main" val="1459503238"/>
                      </a:ext>
                    </a:extLst>
                  </a:tr>
                  <a:tr h="370840">
                    <a:tc>
                      <a:txBody>
                        <a:bodyPr/>
                        <a:lstStyle/>
                        <a:p>
                          <a:pPr algn="ctr"/>
                          <a:r>
                            <a:rPr lang="en-US" dirty="0"/>
                            <a:t>4</a:t>
                          </a:r>
                          <a:endParaRPr lang="en-IN" dirty="0"/>
                        </a:p>
                      </a:txBody>
                      <a:tcPr/>
                    </a:tc>
                    <a:tc>
                      <a:txBody>
                        <a:bodyPr/>
                        <a:lstStyle/>
                        <a:p>
                          <a:pPr algn="ctr"/>
                          <a:r>
                            <a:rPr lang="en-US" dirty="0"/>
                            <a:t>8</a:t>
                          </a:r>
                          <a:endParaRPr lang="en-IN" dirty="0"/>
                        </a:p>
                      </a:txBody>
                      <a:tcPr/>
                    </a:tc>
                    <a:tc>
                      <a:txBody>
                        <a:bodyPr/>
                        <a:lstStyle/>
                        <a:p>
                          <a:pPr algn="ctr"/>
                          <a:r>
                            <a:rPr lang="en-US" dirty="0"/>
                            <a:t>16</a:t>
                          </a:r>
                          <a:endParaRPr lang="en-IN" dirty="0"/>
                        </a:p>
                      </a:txBody>
                      <a:tcPr/>
                    </a:tc>
                    <a:tc>
                      <a:txBody>
                        <a:bodyPr/>
                        <a:lstStyle/>
                        <a:p>
                          <a:pPr algn="ctr"/>
                          <a:r>
                            <a:rPr lang="en-US" dirty="0"/>
                            <a:t>32</a:t>
                          </a:r>
                          <a:endParaRPr lang="en-IN" dirty="0"/>
                        </a:p>
                      </a:txBody>
                      <a:tcPr/>
                    </a:tc>
                    <a:extLst>
                      <a:ext uri="{0D108BD9-81ED-4DB2-BD59-A6C34878D82A}">
                        <a16:rowId xmlns:a16="http://schemas.microsoft.com/office/drawing/2014/main" val="2236074832"/>
                      </a:ext>
                    </a:extLst>
                  </a:tr>
                  <a:tr h="370840">
                    <a:tc>
                      <a:txBody>
                        <a:bodyPr/>
                        <a:lstStyle/>
                        <a:p>
                          <a:pPr algn="ctr"/>
                          <a:r>
                            <a:rPr lang="en-US" dirty="0"/>
                            <a:t>5</a:t>
                          </a:r>
                          <a:endParaRPr lang="en-IN" dirty="0"/>
                        </a:p>
                      </a:txBody>
                      <a:tcPr/>
                    </a:tc>
                    <a:tc>
                      <a:txBody>
                        <a:bodyPr/>
                        <a:lstStyle/>
                        <a:p>
                          <a:pPr algn="ctr"/>
                          <a:r>
                            <a:rPr lang="en-US" dirty="0"/>
                            <a:t>9</a:t>
                          </a:r>
                          <a:endParaRPr lang="en-IN" dirty="0"/>
                        </a:p>
                      </a:txBody>
                      <a:tcPr/>
                    </a:tc>
                    <a:tc>
                      <a:txBody>
                        <a:bodyPr/>
                        <a:lstStyle/>
                        <a:p>
                          <a:pPr algn="ctr"/>
                          <a:r>
                            <a:rPr lang="en-US" dirty="0"/>
                            <a:t>25</a:t>
                          </a:r>
                          <a:endParaRPr lang="en-IN" dirty="0"/>
                        </a:p>
                      </a:txBody>
                      <a:tcPr/>
                    </a:tc>
                    <a:tc>
                      <a:txBody>
                        <a:bodyPr/>
                        <a:lstStyle/>
                        <a:p>
                          <a:pPr algn="ctr"/>
                          <a:r>
                            <a:rPr lang="en-US" dirty="0"/>
                            <a:t>45</a:t>
                          </a:r>
                          <a:endParaRPr lang="en-IN" dirty="0"/>
                        </a:p>
                      </a:txBody>
                      <a:tcPr/>
                    </a:tc>
                    <a:extLst>
                      <a:ext uri="{0D108BD9-81ED-4DB2-BD59-A6C34878D82A}">
                        <a16:rowId xmlns:a16="http://schemas.microsoft.com/office/drawing/2014/main" val="3640964875"/>
                      </a:ext>
                    </a:extLst>
                  </a:tr>
                  <a:tr h="370840">
                    <a:tc>
                      <a:txBody>
                        <a:bodyPr/>
                        <a:lstStyle/>
                        <a:p>
                          <a:endParaRPr lang="en-US"/>
                        </a:p>
                      </a:txBody>
                      <a:tcPr>
                        <a:blipFill>
                          <a:blip r:embed="rId3"/>
                          <a:stretch>
                            <a:fillRect l="-352" t="-673770" r="-301408" b="-181967"/>
                          </a:stretch>
                        </a:blipFill>
                      </a:tcPr>
                    </a:tc>
                    <a:tc>
                      <a:txBody>
                        <a:bodyPr/>
                        <a:lstStyle/>
                        <a:p>
                          <a:endParaRPr lang="en-US"/>
                        </a:p>
                      </a:txBody>
                      <a:tcPr>
                        <a:blipFill>
                          <a:blip r:embed="rId3"/>
                          <a:stretch>
                            <a:fillRect l="-100352" t="-673770" r="-201408" b="-181967"/>
                          </a:stretch>
                        </a:blipFill>
                      </a:tcPr>
                    </a:tc>
                    <a:tc>
                      <a:txBody>
                        <a:bodyPr/>
                        <a:lstStyle/>
                        <a:p>
                          <a:endParaRPr lang="en-US"/>
                        </a:p>
                      </a:txBody>
                      <a:tcPr>
                        <a:blipFill>
                          <a:blip r:embed="rId3"/>
                          <a:stretch>
                            <a:fillRect l="-201060" t="-673770" r="-102120" b="-181967"/>
                          </a:stretch>
                        </a:blipFill>
                      </a:tcPr>
                    </a:tc>
                    <a:tc>
                      <a:txBody>
                        <a:bodyPr/>
                        <a:lstStyle/>
                        <a:p>
                          <a:endParaRPr lang="en-US"/>
                        </a:p>
                      </a:txBody>
                      <a:tcPr>
                        <a:blipFill>
                          <a:blip r:embed="rId3"/>
                          <a:stretch>
                            <a:fillRect l="-300000" t="-673770" r="-1761" b="-181967"/>
                          </a:stretch>
                        </a:blipFill>
                      </a:tcPr>
                    </a:tc>
                    <a:extLst>
                      <a:ext uri="{0D108BD9-81ED-4DB2-BD59-A6C34878D82A}">
                        <a16:rowId xmlns:a16="http://schemas.microsoft.com/office/drawing/2014/main" val="905699991"/>
                      </a:ext>
                    </a:extLst>
                  </a:tr>
                </a:tbl>
              </a:graphicData>
            </a:graphic>
          </p:graphicFrame>
        </mc:Fallback>
      </mc:AlternateContent>
      <mc:AlternateContent xmlns:mc="http://schemas.openxmlformats.org/markup-compatibility/2006" xmlns:a14="http://schemas.microsoft.com/office/drawing/2010/main">
        <mc:Choice Requires="a14">
          <p:sp>
            <p:nvSpPr>
              <p:cNvPr id="7" name="TextBox 6"/>
              <p:cNvSpPr txBox="1"/>
              <p:nvPr/>
            </p:nvSpPr>
            <p:spPr>
              <a:xfrm>
                <a:off x="410967" y="2521622"/>
                <a:ext cx="5815173" cy="18480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Equation of the straight line :  </a:t>
                </a:r>
                <a14:m>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𝑦</m:t>
                    </m:r>
                  </m:oMath>
                </a14:m>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 </a:t>
                </a:r>
                <a14:m>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𝑎𝑥</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𝑏</m:t>
                    </m:r>
                  </m:oMath>
                </a14:m>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14:m>
                  <m:oMath xmlns:m="http://schemas.openxmlformats.org/officeDocument/2006/math">
                    <m: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m:t>
                    </m:r>
                  </m:oMath>
                </a14:m>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The normal equations are,</a:t>
                </a:r>
              </a:p>
              <a:p>
                <a:pPr marL="0" marR="0" lvl="0" indent="0" algn="l" defTabSz="914400" rtl="0" eaLnBrk="1" fontAlgn="auto" latinLnBrk="0" hangingPunct="1">
                  <a:lnSpc>
                    <a:spcPct val="150000"/>
                  </a:lnSpc>
                  <a:spcBef>
                    <a:spcPts val="0"/>
                  </a:spcBef>
                  <a:spcAft>
                    <a:spcPts val="0"/>
                  </a:spcAft>
                  <a:buClrTx/>
                  <a:buSzTx/>
                  <a:buFontTx/>
                  <a:buNone/>
                  <a:tabLst/>
                  <a:defRPr/>
                </a:pPr>
                <a14:m>
                  <m:oMath xmlns:m="http://schemas.openxmlformats.org/officeDocument/2006/math">
                    <m:nary>
                      <m:naryPr>
                        <m:chr m:val="∑"/>
                        <m:subHide m:val="on"/>
                        <m:supHide m:val="on"/>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naryPr>
                      <m:sub/>
                      <m:sup/>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𝑦</m:t>
                        </m:r>
                      </m:e>
                    </m:nary>
                  </m:oMath>
                </a14:m>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 </a:t>
                </a:r>
                <a14:m>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𝑎</m:t>
                    </m:r>
                    <m:nary>
                      <m:naryPr>
                        <m:chr m:val="∑"/>
                        <m:subHide m:val="on"/>
                        <m:supHide m:val="on"/>
                        <m:ctrlPr>
                          <a:rPr kumimoji="0" lang="en-IN"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naryPr>
                      <m:sub/>
                      <m:sup/>
                      <m:e>
                        <m: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𝑥</m:t>
                        </m:r>
                      </m:e>
                    </m:nary>
                  </m:oMath>
                </a14:m>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 </a:t>
                </a:r>
                <a14:m>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𝑛𝑏</m:t>
                    </m:r>
                  </m:oMath>
                </a14:m>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14:m>
                  <m:oMath xmlns:m="http://schemas.openxmlformats.org/officeDocument/2006/math">
                    <m: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m:t>
                    </m:r>
                    <m: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m:t>
                    </m:r>
                  </m:oMath>
                </a14:m>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 xmlns:m="http://schemas.openxmlformats.org/officeDocument/2006/math">
                    <m:nary>
                      <m:naryPr>
                        <m:chr m:val="∑"/>
                        <m:subHide m:val="on"/>
                        <m:supHide m:val="on"/>
                        <m:ctrlPr>
                          <a:rPr kumimoji="0" lang="en-IN"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naryPr>
                      <m:sub/>
                      <m:sup/>
                      <m:e>
                        <m: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𝑥𝑦</m:t>
                        </m:r>
                        <m: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 </m:t>
                        </m:r>
                      </m:e>
                    </m:nary>
                  </m:oMath>
                </a14:m>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 </a:t>
                </a:r>
                <a14:m>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𝑎</m:t>
                    </m:r>
                  </m:oMath>
                </a14:m>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 </a:t>
                </a:r>
                <a14:m>
                  <m:oMath xmlns:m="http://schemas.openxmlformats.org/officeDocument/2006/math">
                    <m:nary>
                      <m:naryPr>
                        <m:chr m:val="∑"/>
                        <m:subHide m:val="on"/>
                        <m:supHide m:val="on"/>
                        <m:ctrlPr>
                          <a:rPr kumimoji="0" lang="en-IN"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ctrlPr>
                      </m:naryPr>
                      <m:sub/>
                      <m:sup/>
                      <m:e>
                        <m:sSup>
                          <m:sSupPr>
                            <m:ctrlPr>
                              <a:rPr kumimoji="0" lang="en-IN"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𝑥</m:t>
                            </m:r>
                          </m:e>
                          <m:sup>
                            <m:r>
                              <a:rPr kumimoji="0" lang="en-IN"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2</m:t>
                            </m:r>
                          </m:sup>
                        </m:sSup>
                      </m:e>
                    </m:nary>
                  </m:oMath>
                </a14:m>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 + </a:t>
                </a:r>
                <a14:m>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𝑏</m:t>
                    </m:r>
                  </m:oMath>
                </a14:m>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∑𝑥 </a:t>
                </a:r>
                <a14:m>
                  <m:oMath xmlns:m="http://schemas.openxmlformats.org/officeDocument/2006/math">
                    <m: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3</m:t>
                    </m:r>
                    <m: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m:t>
                    </m:r>
                  </m:oMath>
                </a14:m>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10967" y="2521622"/>
                <a:ext cx="5815173" cy="1848006"/>
              </a:xfrm>
              <a:prstGeom prst="rect">
                <a:avLst/>
              </a:prstGeom>
              <a:blipFill>
                <a:blip r:embed="rId4"/>
                <a:stretch>
                  <a:fillRect l="-5765" t="-1980" b="-36634"/>
                </a:stretch>
              </a:blipFill>
            </p:spPr>
            <p:txBody>
              <a:bodyPr/>
              <a:lstStyle/>
              <a:p>
                <a:r>
                  <a:rPr lang="en-IN">
                    <a:noFill/>
                  </a:rPr>
                  <a:t> </a:t>
                </a:r>
              </a:p>
            </p:txBody>
          </p:sp>
        </mc:Fallback>
      </mc:AlternateContent>
      <p:pic>
        <p:nvPicPr>
          <p:cNvPr id="10" name="Picture 9">
            <a:extLst>
              <a:ext uri="{FF2B5EF4-FFF2-40B4-BE49-F238E27FC236}">
                <a16:creationId xmlns:a16="http://schemas.microsoft.com/office/drawing/2014/main" id="{BE5BBAC0-B262-400F-9BE0-A49185791E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9210" y="1945918"/>
            <a:ext cx="5783686" cy="4337764"/>
          </a:xfrm>
          <a:prstGeom prst="rect">
            <a:avLst/>
          </a:prstGeom>
        </p:spPr>
      </p:pic>
    </p:spTree>
    <p:extLst>
      <p:ext uri="{BB962C8B-B14F-4D97-AF65-F5344CB8AC3E}">
        <p14:creationId xmlns:p14="http://schemas.microsoft.com/office/powerpoint/2010/main" val="10442751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2814300" y="7708900"/>
            <a:ext cx="1714500" cy="406400"/>
          </a:xfrm>
          <a:prstGeom prst="rect">
            <a:avLst/>
          </a:prstGeom>
          <a:solidFill>
            <a:srgbClr val="0C002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accent4">
                  <a:lumMod val="20000"/>
                  <a:lumOff val="80000"/>
                </a:schemeClr>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84359F4-F5DF-4271-8F0A-CE9783D6C561}"/>
                  </a:ext>
                </a:extLst>
              </p:cNvPr>
              <p:cNvSpPr txBox="1"/>
              <p:nvPr/>
            </p:nvSpPr>
            <p:spPr>
              <a:xfrm>
                <a:off x="935174" y="799717"/>
                <a:ext cx="3008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15</m:t>
                      </m:r>
                      <m:r>
                        <a:rPr lang="en-US" b="0" i="1" smtClean="0">
                          <a:solidFill>
                            <a:schemeClr val="bg1"/>
                          </a:solidFill>
                          <a:latin typeface="Cambria Math" panose="02040503050406030204" pitchFamily="18" charset="0"/>
                        </a:rPr>
                        <m:t>𝑎</m:t>
                      </m:r>
                      <m:r>
                        <a:rPr lang="en-US" b="0" i="1" smtClean="0">
                          <a:solidFill>
                            <a:schemeClr val="bg1"/>
                          </a:solidFill>
                          <a:latin typeface="Cambria Math" panose="02040503050406030204" pitchFamily="18" charset="0"/>
                        </a:rPr>
                        <m:t>+5</m:t>
                      </m:r>
                      <m:r>
                        <a:rPr lang="en-US" b="0" i="1" smtClean="0">
                          <a:solidFill>
                            <a:schemeClr val="bg1"/>
                          </a:solidFill>
                          <a:latin typeface="Cambria Math" panose="02040503050406030204" pitchFamily="18" charset="0"/>
                        </a:rPr>
                        <m:t>𝑏</m:t>
                      </m:r>
                      <m:r>
                        <a:rPr lang="en-US" b="0" i="1" smtClean="0">
                          <a:solidFill>
                            <a:schemeClr val="bg1"/>
                          </a:solidFill>
                          <a:latin typeface="Cambria Math" panose="02040503050406030204" pitchFamily="18" charset="0"/>
                        </a:rPr>
                        <m:t>=28−−−−−(4)</m:t>
                      </m:r>
                    </m:oMath>
                  </m:oMathPara>
                </a14:m>
                <a:endParaRPr lang="en-IN" dirty="0">
                  <a:solidFill>
                    <a:schemeClr val="bg1"/>
                  </a:solidFill>
                </a:endParaRPr>
              </a:p>
            </p:txBody>
          </p:sp>
        </mc:Choice>
        <mc:Fallback xmlns="">
          <p:sp>
            <p:nvSpPr>
              <p:cNvPr id="3" name="TextBox 2">
                <a:extLst>
                  <a:ext uri="{FF2B5EF4-FFF2-40B4-BE49-F238E27FC236}">
                    <a16:creationId xmlns:a16="http://schemas.microsoft.com/office/drawing/2014/main" id="{484359F4-F5DF-4271-8F0A-CE9783D6C561}"/>
                  </a:ext>
                </a:extLst>
              </p:cNvPr>
              <p:cNvSpPr txBox="1">
                <a:spLocks noRot="1" noChangeAspect="1" noMove="1" noResize="1" noEditPoints="1" noAdjustHandles="1" noChangeArrowheads="1" noChangeShapeType="1" noTextEdit="1"/>
              </p:cNvSpPr>
              <p:nvPr/>
            </p:nvSpPr>
            <p:spPr>
              <a:xfrm>
                <a:off x="935174" y="799717"/>
                <a:ext cx="3008644" cy="369332"/>
              </a:xfrm>
              <a:prstGeom prst="rect">
                <a:avLst/>
              </a:prstGeom>
              <a:blipFill>
                <a:blip r:embed="rId2"/>
                <a:stretch>
                  <a:fillRect b="-1311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4B89A32-E054-4B00-B4B1-A8023799636B}"/>
                  </a:ext>
                </a:extLst>
              </p:cNvPr>
              <p:cNvSpPr txBox="1"/>
              <p:nvPr/>
            </p:nvSpPr>
            <p:spPr>
              <a:xfrm>
                <a:off x="935174" y="1407319"/>
                <a:ext cx="32651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5</m:t>
                      </m:r>
                      <m:r>
                        <a:rPr lang="en-US" b="0" i="1" smtClean="0">
                          <a:solidFill>
                            <a:schemeClr val="bg1"/>
                          </a:solidFill>
                          <a:latin typeface="Cambria Math" panose="02040503050406030204" pitchFamily="18" charset="0"/>
                        </a:rPr>
                        <m:t>5</m:t>
                      </m:r>
                      <m:r>
                        <a:rPr lang="en-US" b="0" i="1" smtClean="0">
                          <a:solidFill>
                            <a:schemeClr val="bg1"/>
                          </a:solidFill>
                          <a:latin typeface="Cambria Math" panose="02040503050406030204" pitchFamily="18" charset="0"/>
                        </a:rPr>
                        <m:t>𝑎</m:t>
                      </m:r>
                      <m:r>
                        <a:rPr lang="en-US" b="0" i="1" smtClean="0">
                          <a:solidFill>
                            <a:schemeClr val="bg1"/>
                          </a:solidFill>
                          <a:latin typeface="Cambria Math" panose="02040503050406030204" pitchFamily="18" charset="0"/>
                        </a:rPr>
                        <m:t>+15</m:t>
                      </m:r>
                      <m:r>
                        <a:rPr lang="en-US" b="0" i="1" smtClean="0">
                          <a:solidFill>
                            <a:schemeClr val="bg1"/>
                          </a:solidFill>
                          <a:latin typeface="Cambria Math" panose="02040503050406030204" pitchFamily="18" charset="0"/>
                        </a:rPr>
                        <m:t>𝑏</m:t>
                      </m:r>
                      <m:r>
                        <a:rPr lang="en-US" b="0" i="1" smtClean="0">
                          <a:solidFill>
                            <a:schemeClr val="bg1"/>
                          </a:solidFill>
                          <a:latin typeface="Cambria Math" panose="02040503050406030204" pitchFamily="18" charset="0"/>
                        </a:rPr>
                        <m:t>=103−−−−−(5)</m:t>
                      </m:r>
                    </m:oMath>
                  </m:oMathPara>
                </a14:m>
                <a:endParaRPr lang="en-IN" dirty="0">
                  <a:solidFill>
                    <a:schemeClr val="bg1"/>
                  </a:solidFill>
                </a:endParaRPr>
              </a:p>
            </p:txBody>
          </p:sp>
        </mc:Choice>
        <mc:Fallback xmlns="">
          <p:sp>
            <p:nvSpPr>
              <p:cNvPr id="4" name="TextBox 3">
                <a:extLst>
                  <a:ext uri="{FF2B5EF4-FFF2-40B4-BE49-F238E27FC236}">
                    <a16:creationId xmlns:a16="http://schemas.microsoft.com/office/drawing/2014/main" id="{14B89A32-E054-4B00-B4B1-A8023799636B}"/>
                  </a:ext>
                </a:extLst>
              </p:cNvPr>
              <p:cNvSpPr txBox="1">
                <a:spLocks noRot="1" noChangeAspect="1" noMove="1" noResize="1" noEditPoints="1" noAdjustHandles="1" noChangeArrowheads="1" noChangeShapeType="1" noTextEdit="1"/>
              </p:cNvSpPr>
              <p:nvPr/>
            </p:nvSpPr>
            <p:spPr>
              <a:xfrm>
                <a:off x="935174" y="1407319"/>
                <a:ext cx="3265125" cy="369332"/>
              </a:xfrm>
              <a:prstGeom prst="rect">
                <a:avLst/>
              </a:prstGeom>
              <a:blipFill>
                <a:blip r:embed="rId3"/>
                <a:stretch>
                  <a:fillRect b="-1333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7AA6968-979B-4337-B3B9-17CE04DEBBF2}"/>
                  </a:ext>
                </a:extLst>
              </p:cNvPr>
              <p:cNvSpPr txBox="1"/>
              <p:nvPr/>
            </p:nvSpPr>
            <p:spPr>
              <a:xfrm>
                <a:off x="919784" y="2689550"/>
                <a:ext cx="19731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solidFill>
                            <a:schemeClr val="bg1"/>
                          </a:solidFill>
                          <a:latin typeface="Cambria Math" panose="02040503050406030204" pitchFamily="18" charset="0"/>
                        </a:rPr>
                        <m:t>𝑎</m:t>
                      </m:r>
                      <m:r>
                        <a:rPr lang="en-US" i="1">
                          <a:solidFill>
                            <a:schemeClr val="bg1"/>
                          </a:solidFill>
                          <a:latin typeface="Cambria Math" panose="02040503050406030204" pitchFamily="18" charset="0"/>
                        </a:rPr>
                        <m:t>=1.9, </m:t>
                      </m:r>
                      <m:r>
                        <a:rPr lang="en-US" b="0" i="1" smtClean="0">
                          <a:solidFill>
                            <a:schemeClr val="bg1"/>
                          </a:solidFill>
                          <a:latin typeface="Cambria Math" panose="02040503050406030204" pitchFamily="18" charset="0"/>
                        </a:rPr>
                        <m:t>𝑏</m:t>
                      </m:r>
                      <m:r>
                        <a:rPr lang="en-US" b="0" i="1" smtClean="0">
                          <a:solidFill>
                            <a:schemeClr val="bg1"/>
                          </a:solidFill>
                          <a:latin typeface="Cambria Math" panose="02040503050406030204" pitchFamily="18" charset="0"/>
                        </a:rPr>
                        <m:t>=−0.1</m:t>
                      </m:r>
                    </m:oMath>
                  </m:oMathPara>
                </a14:m>
                <a:endParaRPr lang="en-IN" dirty="0">
                  <a:solidFill>
                    <a:schemeClr val="bg1"/>
                  </a:solidFill>
                </a:endParaRPr>
              </a:p>
            </p:txBody>
          </p:sp>
        </mc:Choice>
        <mc:Fallback xmlns="">
          <p:sp>
            <p:nvSpPr>
              <p:cNvPr id="5" name="TextBox 4">
                <a:extLst>
                  <a:ext uri="{FF2B5EF4-FFF2-40B4-BE49-F238E27FC236}">
                    <a16:creationId xmlns:a16="http://schemas.microsoft.com/office/drawing/2014/main" id="{57AA6968-979B-4337-B3B9-17CE04DEBBF2}"/>
                  </a:ext>
                </a:extLst>
              </p:cNvPr>
              <p:cNvSpPr txBox="1">
                <a:spLocks noRot="1" noChangeAspect="1" noMove="1" noResize="1" noEditPoints="1" noAdjustHandles="1" noChangeArrowheads="1" noChangeShapeType="1" noTextEdit="1"/>
              </p:cNvSpPr>
              <p:nvPr/>
            </p:nvSpPr>
            <p:spPr>
              <a:xfrm>
                <a:off x="919784" y="2689550"/>
                <a:ext cx="1973104" cy="369332"/>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71802BB0-C46B-4A5A-B264-95B479F938C9}"/>
                  </a:ext>
                </a:extLst>
              </p:cNvPr>
              <p:cNvSpPr/>
              <p:nvPr/>
            </p:nvSpPr>
            <p:spPr>
              <a:xfrm>
                <a:off x="842133" y="3922453"/>
                <a:ext cx="1647952" cy="369332"/>
              </a:xfrm>
              <a:prstGeom prst="rect">
                <a:avLst/>
              </a:prstGeom>
            </p:spPr>
            <p:txBody>
              <a:bodyPr wrap="none">
                <a:spAutoFit/>
              </a:bodyPr>
              <a:lstStyle/>
              <a:p>
                <a:r>
                  <a:rPr lang="en-US" dirty="0">
                    <a:solidFill>
                      <a:schemeClr val="bg1"/>
                    </a:solidFill>
                  </a:rPr>
                  <a:t>  </a:t>
                </a:r>
                <a14:m>
                  <m:oMath xmlns:m="http://schemas.openxmlformats.org/officeDocument/2006/math">
                    <m:r>
                      <a:rPr lang="en-US" i="1">
                        <a:solidFill>
                          <a:schemeClr val="bg1"/>
                        </a:solidFill>
                        <a:latin typeface="Cambria Math" panose="02040503050406030204" pitchFamily="18" charset="0"/>
                      </a:rPr>
                      <m:t>𝑦</m:t>
                    </m:r>
                  </m:oMath>
                </a14:m>
                <a:r>
                  <a:rPr lang="en-US" dirty="0">
                    <a:solidFill>
                      <a:schemeClr val="bg1"/>
                    </a:solidFill>
                  </a:rPr>
                  <a:t> = 1.9</a:t>
                </a:r>
                <a14:m>
                  <m:oMath xmlns:m="http://schemas.openxmlformats.org/officeDocument/2006/math">
                    <m:r>
                      <a:rPr lang="en-US" i="1">
                        <a:solidFill>
                          <a:schemeClr val="bg1"/>
                        </a:solidFill>
                        <a:latin typeface="Cambria Math" panose="02040503050406030204" pitchFamily="18" charset="0"/>
                      </a:rPr>
                      <m:t>𝑥</m:t>
                    </m:r>
                    <m:r>
                      <a:rPr lang="en-US" i="1">
                        <a:solidFill>
                          <a:schemeClr val="bg1"/>
                        </a:solidFill>
                        <a:latin typeface="Cambria Math" panose="02040503050406030204" pitchFamily="18" charset="0"/>
                      </a:rPr>
                      <m:t>−0.1</m:t>
                    </m:r>
                  </m:oMath>
                </a14:m>
                <a:endParaRPr lang="en-US" dirty="0">
                  <a:solidFill>
                    <a:schemeClr val="bg1"/>
                  </a:solidFill>
                </a:endParaRPr>
              </a:p>
            </p:txBody>
          </p:sp>
        </mc:Choice>
        <mc:Fallback xmlns="">
          <p:sp>
            <p:nvSpPr>
              <p:cNvPr id="7" name="Rectangle 6">
                <a:extLst>
                  <a:ext uri="{FF2B5EF4-FFF2-40B4-BE49-F238E27FC236}">
                    <a16:creationId xmlns:a16="http://schemas.microsoft.com/office/drawing/2014/main" id="{71802BB0-C46B-4A5A-B264-95B479F938C9}"/>
                  </a:ext>
                </a:extLst>
              </p:cNvPr>
              <p:cNvSpPr>
                <a:spLocks noRot="1" noChangeAspect="1" noMove="1" noResize="1" noEditPoints="1" noAdjustHandles="1" noChangeArrowheads="1" noChangeShapeType="1" noTextEdit="1"/>
              </p:cNvSpPr>
              <p:nvPr/>
            </p:nvSpPr>
            <p:spPr>
              <a:xfrm>
                <a:off x="842133" y="3922453"/>
                <a:ext cx="1647952" cy="369332"/>
              </a:xfrm>
              <a:prstGeom prst="rect">
                <a:avLst/>
              </a:prstGeom>
              <a:blipFill>
                <a:blip r:embed="rId5"/>
                <a:stretch>
                  <a:fillRect t="-8197" b="-24590"/>
                </a:stretch>
              </a:blipFill>
            </p:spPr>
            <p:txBody>
              <a:bodyPr/>
              <a:lstStyle/>
              <a:p>
                <a:r>
                  <a:rPr lang="en-IN">
                    <a:noFill/>
                  </a:rPr>
                  <a:t> </a:t>
                </a:r>
              </a:p>
            </p:txBody>
          </p:sp>
        </mc:Fallback>
      </mc:AlternateContent>
      <p:sp>
        <p:nvSpPr>
          <p:cNvPr id="9" name="TextBox 8">
            <a:extLst>
              <a:ext uri="{FF2B5EF4-FFF2-40B4-BE49-F238E27FC236}">
                <a16:creationId xmlns:a16="http://schemas.microsoft.com/office/drawing/2014/main" id="{57AA6968-979B-4337-B3B9-17CE04DEBBF2}"/>
              </a:ext>
            </a:extLst>
          </p:cNvPr>
          <p:cNvSpPr txBox="1"/>
          <p:nvPr/>
        </p:nvSpPr>
        <p:spPr>
          <a:xfrm>
            <a:off x="935174" y="2032620"/>
            <a:ext cx="3448188" cy="369332"/>
          </a:xfrm>
          <a:prstGeom prst="rect">
            <a:avLst/>
          </a:prstGeom>
          <a:noFill/>
        </p:spPr>
        <p:txBody>
          <a:bodyPr wrap="none" rtlCol="0">
            <a:spAutoFit/>
          </a:bodyPr>
          <a:lstStyle/>
          <a:p>
            <a:r>
              <a:rPr lang="en-US" dirty="0">
                <a:solidFill>
                  <a:schemeClr val="bg1"/>
                </a:solidFill>
              </a:rPr>
              <a:t>Solve the equations to find a and b</a:t>
            </a:r>
            <a:endParaRPr lang="en-IN" dirty="0">
              <a:solidFill>
                <a:schemeClr val="bg1"/>
              </a:solidFill>
            </a:endParaRPr>
          </a:p>
        </p:txBody>
      </p:sp>
      <p:sp>
        <p:nvSpPr>
          <p:cNvPr id="10" name="TextBox 9">
            <a:extLst>
              <a:ext uri="{FF2B5EF4-FFF2-40B4-BE49-F238E27FC236}">
                <a16:creationId xmlns:a16="http://schemas.microsoft.com/office/drawing/2014/main" id="{57AA6968-979B-4337-B3B9-17CE04DEBBF2}"/>
              </a:ext>
            </a:extLst>
          </p:cNvPr>
          <p:cNvSpPr txBox="1"/>
          <p:nvPr/>
        </p:nvSpPr>
        <p:spPr>
          <a:xfrm>
            <a:off x="919784" y="3339370"/>
            <a:ext cx="3140603" cy="369332"/>
          </a:xfrm>
          <a:prstGeom prst="rect">
            <a:avLst/>
          </a:prstGeom>
          <a:noFill/>
        </p:spPr>
        <p:txBody>
          <a:bodyPr wrap="none" rtlCol="0">
            <a:spAutoFit/>
          </a:bodyPr>
          <a:lstStyle/>
          <a:p>
            <a:r>
              <a:rPr lang="en-US" dirty="0">
                <a:solidFill>
                  <a:schemeClr val="bg1"/>
                </a:solidFill>
              </a:rPr>
              <a:t>Substitute the values of a and b</a:t>
            </a:r>
            <a:endParaRPr lang="en-IN" dirty="0">
              <a:solidFill>
                <a:schemeClr val="bg1"/>
              </a:solidFill>
            </a:endParaRPr>
          </a:p>
        </p:txBody>
      </p:sp>
    </p:spTree>
    <p:extLst>
      <p:ext uri="{BB962C8B-B14F-4D97-AF65-F5344CB8AC3E}">
        <p14:creationId xmlns:p14="http://schemas.microsoft.com/office/powerpoint/2010/main" val="6279264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2814300" y="7708900"/>
            <a:ext cx="1714500" cy="406400"/>
          </a:xfrm>
          <a:prstGeom prst="rect">
            <a:avLst/>
          </a:prstGeom>
          <a:solidFill>
            <a:srgbClr val="0C002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accent4">
                  <a:lumMod val="20000"/>
                  <a:lumOff val="80000"/>
                </a:schemeClr>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84359F4-F5DF-4271-8F0A-CE9783D6C561}"/>
                  </a:ext>
                </a:extLst>
              </p:cNvPr>
              <p:cNvSpPr txBox="1"/>
              <p:nvPr/>
            </p:nvSpPr>
            <p:spPr>
              <a:xfrm>
                <a:off x="935174" y="799717"/>
                <a:ext cx="3008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15</m:t>
                      </m:r>
                      <m:r>
                        <a:rPr lang="en-US" b="0" i="1" smtClean="0">
                          <a:solidFill>
                            <a:schemeClr val="bg1"/>
                          </a:solidFill>
                          <a:latin typeface="Cambria Math" panose="02040503050406030204" pitchFamily="18" charset="0"/>
                        </a:rPr>
                        <m:t>𝑎</m:t>
                      </m:r>
                      <m:r>
                        <a:rPr lang="en-US" b="0" i="1" smtClean="0">
                          <a:solidFill>
                            <a:schemeClr val="bg1"/>
                          </a:solidFill>
                          <a:latin typeface="Cambria Math" panose="02040503050406030204" pitchFamily="18" charset="0"/>
                        </a:rPr>
                        <m:t>+5</m:t>
                      </m:r>
                      <m:r>
                        <a:rPr lang="en-US" b="0" i="1" smtClean="0">
                          <a:solidFill>
                            <a:schemeClr val="bg1"/>
                          </a:solidFill>
                          <a:latin typeface="Cambria Math" panose="02040503050406030204" pitchFamily="18" charset="0"/>
                        </a:rPr>
                        <m:t>𝑏</m:t>
                      </m:r>
                      <m:r>
                        <a:rPr lang="en-US" b="0" i="1" smtClean="0">
                          <a:solidFill>
                            <a:schemeClr val="bg1"/>
                          </a:solidFill>
                          <a:latin typeface="Cambria Math" panose="02040503050406030204" pitchFamily="18" charset="0"/>
                        </a:rPr>
                        <m:t>=28−−−−−(4)</m:t>
                      </m:r>
                    </m:oMath>
                  </m:oMathPara>
                </a14:m>
                <a:endParaRPr lang="en-IN" dirty="0">
                  <a:solidFill>
                    <a:schemeClr val="bg1"/>
                  </a:solidFill>
                </a:endParaRPr>
              </a:p>
            </p:txBody>
          </p:sp>
        </mc:Choice>
        <mc:Fallback xmlns="">
          <p:sp>
            <p:nvSpPr>
              <p:cNvPr id="3" name="TextBox 2">
                <a:extLst>
                  <a:ext uri="{FF2B5EF4-FFF2-40B4-BE49-F238E27FC236}">
                    <a16:creationId xmlns:a16="http://schemas.microsoft.com/office/drawing/2014/main" id="{484359F4-F5DF-4271-8F0A-CE9783D6C561}"/>
                  </a:ext>
                </a:extLst>
              </p:cNvPr>
              <p:cNvSpPr txBox="1">
                <a:spLocks noRot="1" noChangeAspect="1" noMove="1" noResize="1" noEditPoints="1" noAdjustHandles="1" noChangeArrowheads="1" noChangeShapeType="1" noTextEdit="1"/>
              </p:cNvSpPr>
              <p:nvPr/>
            </p:nvSpPr>
            <p:spPr>
              <a:xfrm>
                <a:off x="935174" y="799717"/>
                <a:ext cx="3008644" cy="369332"/>
              </a:xfrm>
              <a:prstGeom prst="rect">
                <a:avLst/>
              </a:prstGeom>
              <a:blipFill>
                <a:blip r:embed="rId2"/>
                <a:stretch>
                  <a:fillRect b="-1311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4B89A32-E054-4B00-B4B1-A8023799636B}"/>
                  </a:ext>
                </a:extLst>
              </p:cNvPr>
              <p:cNvSpPr txBox="1"/>
              <p:nvPr/>
            </p:nvSpPr>
            <p:spPr>
              <a:xfrm>
                <a:off x="935174" y="1407319"/>
                <a:ext cx="32651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5</m:t>
                      </m:r>
                      <m:r>
                        <a:rPr lang="en-US" b="0" i="1" smtClean="0">
                          <a:solidFill>
                            <a:schemeClr val="bg1"/>
                          </a:solidFill>
                          <a:latin typeface="Cambria Math" panose="02040503050406030204" pitchFamily="18" charset="0"/>
                        </a:rPr>
                        <m:t>5</m:t>
                      </m:r>
                      <m:r>
                        <a:rPr lang="en-US" b="0" i="1" smtClean="0">
                          <a:solidFill>
                            <a:schemeClr val="bg1"/>
                          </a:solidFill>
                          <a:latin typeface="Cambria Math" panose="02040503050406030204" pitchFamily="18" charset="0"/>
                        </a:rPr>
                        <m:t>𝑎</m:t>
                      </m:r>
                      <m:r>
                        <a:rPr lang="en-US" b="0" i="1" smtClean="0">
                          <a:solidFill>
                            <a:schemeClr val="bg1"/>
                          </a:solidFill>
                          <a:latin typeface="Cambria Math" panose="02040503050406030204" pitchFamily="18" charset="0"/>
                        </a:rPr>
                        <m:t>+15</m:t>
                      </m:r>
                      <m:r>
                        <a:rPr lang="en-US" b="0" i="1" smtClean="0">
                          <a:solidFill>
                            <a:schemeClr val="bg1"/>
                          </a:solidFill>
                          <a:latin typeface="Cambria Math" panose="02040503050406030204" pitchFamily="18" charset="0"/>
                        </a:rPr>
                        <m:t>𝑏</m:t>
                      </m:r>
                      <m:r>
                        <a:rPr lang="en-US" b="0" i="1" smtClean="0">
                          <a:solidFill>
                            <a:schemeClr val="bg1"/>
                          </a:solidFill>
                          <a:latin typeface="Cambria Math" panose="02040503050406030204" pitchFamily="18" charset="0"/>
                        </a:rPr>
                        <m:t>=103−−−−−(5)</m:t>
                      </m:r>
                    </m:oMath>
                  </m:oMathPara>
                </a14:m>
                <a:endParaRPr lang="en-IN" dirty="0">
                  <a:solidFill>
                    <a:schemeClr val="bg1"/>
                  </a:solidFill>
                </a:endParaRPr>
              </a:p>
            </p:txBody>
          </p:sp>
        </mc:Choice>
        <mc:Fallback xmlns="">
          <p:sp>
            <p:nvSpPr>
              <p:cNvPr id="4" name="TextBox 3">
                <a:extLst>
                  <a:ext uri="{FF2B5EF4-FFF2-40B4-BE49-F238E27FC236}">
                    <a16:creationId xmlns:a16="http://schemas.microsoft.com/office/drawing/2014/main" id="{14B89A32-E054-4B00-B4B1-A8023799636B}"/>
                  </a:ext>
                </a:extLst>
              </p:cNvPr>
              <p:cNvSpPr txBox="1">
                <a:spLocks noRot="1" noChangeAspect="1" noMove="1" noResize="1" noEditPoints="1" noAdjustHandles="1" noChangeArrowheads="1" noChangeShapeType="1" noTextEdit="1"/>
              </p:cNvSpPr>
              <p:nvPr/>
            </p:nvSpPr>
            <p:spPr>
              <a:xfrm>
                <a:off x="935174" y="1407319"/>
                <a:ext cx="3265125" cy="369332"/>
              </a:xfrm>
              <a:prstGeom prst="rect">
                <a:avLst/>
              </a:prstGeom>
              <a:blipFill>
                <a:blip r:embed="rId3"/>
                <a:stretch>
                  <a:fillRect b="-1333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7AA6968-979B-4337-B3B9-17CE04DEBBF2}"/>
                  </a:ext>
                </a:extLst>
              </p:cNvPr>
              <p:cNvSpPr txBox="1"/>
              <p:nvPr/>
            </p:nvSpPr>
            <p:spPr>
              <a:xfrm>
                <a:off x="919784" y="2689550"/>
                <a:ext cx="19731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solidFill>
                            <a:schemeClr val="bg1"/>
                          </a:solidFill>
                          <a:latin typeface="Cambria Math" panose="02040503050406030204" pitchFamily="18" charset="0"/>
                        </a:rPr>
                        <m:t>𝑎</m:t>
                      </m:r>
                      <m:r>
                        <a:rPr lang="en-US" i="1">
                          <a:solidFill>
                            <a:schemeClr val="bg1"/>
                          </a:solidFill>
                          <a:latin typeface="Cambria Math" panose="02040503050406030204" pitchFamily="18" charset="0"/>
                        </a:rPr>
                        <m:t>=1.9, </m:t>
                      </m:r>
                      <m:r>
                        <a:rPr lang="en-US" b="0" i="1" smtClean="0">
                          <a:solidFill>
                            <a:schemeClr val="bg1"/>
                          </a:solidFill>
                          <a:latin typeface="Cambria Math" panose="02040503050406030204" pitchFamily="18" charset="0"/>
                        </a:rPr>
                        <m:t>𝑏</m:t>
                      </m:r>
                      <m:r>
                        <a:rPr lang="en-US" b="0" i="1" smtClean="0">
                          <a:solidFill>
                            <a:schemeClr val="bg1"/>
                          </a:solidFill>
                          <a:latin typeface="Cambria Math" panose="02040503050406030204" pitchFamily="18" charset="0"/>
                        </a:rPr>
                        <m:t>=−0.1</m:t>
                      </m:r>
                    </m:oMath>
                  </m:oMathPara>
                </a14:m>
                <a:endParaRPr lang="en-IN" dirty="0">
                  <a:solidFill>
                    <a:schemeClr val="bg1"/>
                  </a:solidFill>
                </a:endParaRPr>
              </a:p>
            </p:txBody>
          </p:sp>
        </mc:Choice>
        <mc:Fallback xmlns="">
          <p:sp>
            <p:nvSpPr>
              <p:cNvPr id="5" name="TextBox 4">
                <a:extLst>
                  <a:ext uri="{FF2B5EF4-FFF2-40B4-BE49-F238E27FC236}">
                    <a16:creationId xmlns:a16="http://schemas.microsoft.com/office/drawing/2014/main" id="{57AA6968-979B-4337-B3B9-17CE04DEBBF2}"/>
                  </a:ext>
                </a:extLst>
              </p:cNvPr>
              <p:cNvSpPr txBox="1">
                <a:spLocks noRot="1" noChangeAspect="1" noMove="1" noResize="1" noEditPoints="1" noAdjustHandles="1" noChangeArrowheads="1" noChangeShapeType="1" noTextEdit="1"/>
              </p:cNvSpPr>
              <p:nvPr/>
            </p:nvSpPr>
            <p:spPr>
              <a:xfrm>
                <a:off x="919784" y="2689550"/>
                <a:ext cx="1973104" cy="369332"/>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71802BB0-C46B-4A5A-B264-95B479F938C9}"/>
                  </a:ext>
                </a:extLst>
              </p:cNvPr>
              <p:cNvSpPr/>
              <p:nvPr/>
            </p:nvSpPr>
            <p:spPr>
              <a:xfrm>
                <a:off x="842133" y="3922453"/>
                <a:ext cx="1647952" cy="369332"/>
              </a:xfrm>
              <a:prstGeom prst="rect">
                <a:avLst/>
              </a:prstGeom>
            </p:spPr>
            <p:txBody>
              <a:bodyPr wrap="none">
                <a:spAutoFit/>
              </a:bodyPr>
              <a:lstStyle/>
              <a:p>
                <a:r>
                  <a:rPr lang="en-US" dirty="0">
                    <a:solidFill>
                      <a:schemeClr val="bg1"/>
                    </a:solidFill>
                  </a:rPr>
                  <a:t>  </a:t>
                </a:r>
                <a14:m>
                  <m:oMath xmlns:m="http://schemas.openxmlformats.org/officeDocument/2006/math">
                    <m:r>
                      <a:rPr lang="en-US" i="1">
                        <a:solidFill>
                          <a:schemeClr val="bg1"/>
                        </a:solidFill>
                        <a:latin typeface="Cambria Math" panose="02040503050406030204" pitchFamily="18" charset="0"/>
                      </a:rPr>
                      <m:t>𝑦</m:t>
                    </m:r>
                  </m:oMath>
                </a14:m>
                <a:r>
                  <a:rPr lang="en-US" dirty="0">
                    <a:solidFill>
                      <a:schemeClr val="bg1"/>
                    </a:solidFill>
                  </a:rPr>
                  <a:t> = 1.9</a:t>
                </a:r>
                <a14:m>
                  <m:oMath xmlns:m="http://schemas.openxmlformats.org/officeDocument/2006/math">
                    <m:r>
                      <a:rPr lang="en-US" i="1">
                        <a:solidFill>
                          <a:schemeClr val="bg1"/>
                        </a:solidFill>
                        <a:latin typeface="Cambria Math" panose="02040503050406030204" pitchFamily="18" charset="0"/>
                      </a:rPr>
                      <m:t>𝑥</m:t>
                    </m:r>
                    <m:r>
                      <a:rPr lang="en-US" i="1">
                        <a:solidFill>
                          <a:schemeClr val="bg1"/>
                        </a:solidFill>
                        <a:latin typeface="Cambria Math" panose="02040503050406030204" pitchFamily="18" charset="0"/>
                      </a:rPr>
                      <m:t>−0.1</m:t>
                    </m:r>
                  </m:oMath>
                </a14:m>
                <a:endParaRPr lang="en-US" dirty="0">
                  <a:solidFill>
                    <a:schemeClr val="bg1"/>
                  </a:solidFill>
                </a:endParaRPr>
              </a:p>
            </p:txBody>
          </p:sp>
        </mc:Choice>
        <mc:Fallback xmlns="">
          <p:sp>
            <p:nvSpPr>
              <p:cNvPr id="7" name="Rectangle 6">
                <a:extLst>
                  <a:ext uri="{FF2B5EF4-FFF2-40B4-BE49-F238E27FC236}">
                    <a16:creationId xmlns:a16="http://schemas.microsoft.com/office/drawing/2014/main" id="{71802BB0-C46B-4A5A-B264-95B479F938C9}"/>
                  </a:ext>
                </a:extLst>
              </p:cNvPr>
              <p:cNvSpPr>
                <a:spLocks noRot="1" noChangeAspect="1" noMove="1" noResize="1" noEditPoints="1" noAdjustHandles="1" noChangeArrowheads="1" noChangeShapeType="1" noTextEdit="1"/>
              </p:cNvSpPr>
              <p:nvPr/>
            </p:nvSpPr>
            <p:spPr>
              <a:xfrm>
                <a:off x="842133" y="3922453"/>
                <a:ext cx="1647952" cy="369332"/>
              </a:xfrm>
              <a:prstGeom prst="rect">
                <a:avLst/>
              </a:prstGeom>
              <a:blipFill>
                <a:blip r:embed="rId5"/>
                <a:stretch>
                  <a:fillRect t="-8197" b="-24590"/>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5F45D73D-3E14-4B9F-87F1-0B22D78DEF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49210" y="1945918"/>
            <a:ext cx="5783685" cy="4337764"/>
          </a:xfrm>
          <a:prstGeom prst="rect">
            <a:avLst/>
          </a:prstGeom>
        </p:spPr>
      </p:pic>
      <p:sp>
        <p:nvSpPr>
          <p:cNvPr id="9" name="TextBox 8">
            <a:extLst>
              <a:ext uri="{FF2B5EF4-FFF2-40B4-BE49-F238E27FC236}">
                <a16:creationId xmlns:a16="http://schemas.microsoft.com/office/drawing/2014/main" id="{57AA6968-979B-4337-B3B9-17CE04DEBBF2}"/>
              </a:ext>
            </a:extLst>
          </p:cNvPr>
          <p:cNvSpPr txBox="1"/>
          <p:nvPr/>
        </p:nvSpPr>
        <p:spPr>
          <a:xfrm>
            <a:off x="935174" y="2032620"/>
            <a:ext cx="3448188" cy="369332"/>
          </a:xfrm>
          <a:prstGeom prst="rect">
            <a:avLst/>
          </a:prstGeom>
          <a:noFill/>
        </p:spPr>
        <p:txBody>
          <a:bodyPr wrap="none" rtlCol="0">
            <a:spAutoFit/>
          </a:bodyPr>
          <a:lstStyle/>
          <a:p>
            <a:r>
              <a:rPr lang="en-US" dirty="0">
                <a:solidFill>
                  <a:schemeClr val="bg1"/>
                </a:solidFill>
              </a:rPr>
              <a:t>Solve the equations to find a and b</a:t>
            </a:r>
            <a:endParaRPr lang="en-IN" dirty="0">
              <a:solidFill>
                <a:schemeClr val="bg1"/>
              </a:solidFill>
            </a:endParaRPr>
          </a:p>
        </p:txBody>
      </p:sp>
      <p:sp>
        <p:nvSpPr>
          <p:cNvPr id="10" name="TextBox 9">
            <a:extLst>
              <a:ext uri="{FF2B5EF4-FFF2-40B4-BE49-F238E27FC236}">
                <a16:creationId xmlns:a16="http://schemas.microsoft.com/office/drawing/2014/main" id="{57AA6968-979B-4337-B3B9-17CE04DEBBF2}"/>
              </a:ext>
            </a:extLst>
          </p:cNvPr>
          <p:cNvSpPr txBox="1"/>
          <p:nvPr/>
        </p:nvSpPr>
        <p:spPr>
          <a:xfrm>
            <a:off x="919784" y="3339370"/>
            <a:ext cx="3140603" cy="369332"/>
          </a:xfrm>
          <a:prstGeom prst="rect">
            <a:avLst/>
          </a:prstGeom>
          <a:noFill/>
        </p:spPr>
        <p:txBody>
          <a:bodyPr wrap="none" rtlCol="0">
            <a:spAutoFit/>
          </a:bodyPr>
          <a:lstStyle/>
          <a:p>
            <a:r>
              <a:rPr lang="en-US" dirty="0">
                <a:solidFill>
                  <a:schemeClr val="bg1"/>
                </a:solidFill>
              </a:rPr>
              <a:t>Substitute the values of a and b</a:t>
            </a:r>
            <a:endParaRPr lang="en-IN" dirty="0">
              <a:solidFill>
                <a:schemeClr val="bg1"/>
              </a:solidFill>
            </a:endParaRPr>
          </a:p>
        </p:txBody>
      </p:sp>
    </p:spTree>
    <p:extLst>
      <p:ext uri="{BB962C8B-B14F-4D97-AF65-F5344CB8AC3E}">
        <p14:creationId xmlns:p14="http://schemas.microsoft.com/office/powerpoint/2010/main" val="33038422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2814300" y="7708900"/>
            <a:ext cx="1714500" cy="406400"/>
          </a:xfrm>
          <a:prstGeom prst="rect">
            <a:avLst/>
          </a:prstGeom>
          <a:solidFill>
            <a:srgbClr val="0C002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accent4">
                  <a:lumMod val="20000"/>
                  <a:lumOff val="80000"/>
                </a:schemeClr>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84359F4-F5DF-4271-8F0A-CE9783D6C561}"/>
                  </a:ext>
                </a:extLst>
              </p:cNvPr>
              <p:cNvSpPr txBox="1"/>
              <p:nvPr/>
            </p:nvSpPr>
            <p:spPr>
              <a:xfrm>
                <a:off x="935174" y="799717"/>
                <a:ext cx="3008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15</m:t>
                      </m:r>
                      <m:r>
                        <a:rPr lang="en-US" b="0" i="1" smtClean="0">
                          <a:solidFill>
                            <a:schemeClr val="bg1"/>
                          </a:solidFill>
                          <a:latin typeface="Cambria Math" panose="02040503050406030204" pitchFamily="18" charset="0"/>
                        </a:rPr>
                        <m:t>𝑎</m:t>
                      </m:r>
                      <m:r>
                        <a:rPr lang="en-US" b="0" i="1" smtClean="0">
                          <a:solidFill>
                            <a:schemeClr val="bg1"/>
                          </a:solidFill>
                          <a:latin typeface="Cambria Math" panose="02040503050406030204" pitchFamily="18" charset="0"/>
                        </a:rPr>
                        <m:t>+5</m:t>
                      </m:r>
                      <m:r>
                        <a:rPr lang="en-US" b="0" i="1" smtClean="0">
                          <a:solidFill>
                            <a:schemeClr val="bg1"/>
                          </a:solidFill>
                          <a:latin typeface="Cambria Math" panose="02040503050406030204" pitchFamily="18" charset="0"/>
                        </a:rPr>
                        <m:t>𝑏</m:t>
                      </m:r>
                      <m:r>
                        <a:rPr lang="en-US" b="0" i="1" smtClean="0">
                          <a:solidFill>
                            <a:schemeClr val="bg1"/>
                          </a:solidFill>
                          <a:latin typeface="Cambria Math" panose="02040503050406030204" pitchFamily="18" charset="0"/>
                        </a:rPr>
                        <m:t>=28−−−−−(4)</m:t>
                      </m:r>
                    </m:oMath>
                  </m:oMathPara>
                </a14:m>
                <a:endParaRPr lang="en-IN" dirty="0">
                  <a:solidFill>
                    <a:schemeClr val="bg1"/>
                  </a:solidFill>
                </a:endParaRPr>
              </a:p>
            </p:txBody>
          </p:sp>
        </mc:Choice>
        <mc:Fallback xmlns="">
          <p:sp>
            <p:nvSpPr>
              <p:cNvPr id="3" name="TextBox 2">
                <a:extLst>
                  <a:ext uri="{FF2B5EF4-FFF2-40B4-BE49-F238E27FC236}">
                    <a16:creationId xmlns:a16="http://schemas.microsoft.com/office/drawing/2014/main" id="{484359F4-F5DF-4271-8F0A-CE9783D6C561}"/>
                  </a:ext>
                </a:extLst>
              </p:cNvPr>
              <p:cNvSpPr txBox="1">
                <a:spLocks noRot="1" noChangeAspect="1" noMove="1" noResize="1" noEditPoints="1" noAdjustHandles="1" noChangeArrowheads="1" noChangeShapeType="1" noTextEdit="1"/>
              </p:cNvSpPr>
              <p:nvPr/>
            </p:nvSpPr>
            <p:spPr>
              <a:xfrm>
                <a:off x="935174" y="799717"/>
                <a:ext cx="3008644" cy="369332"/>
              </a:xfrm>
              <a:prstGeom prst="rect">
                <a:avLst/>
              </a:prstGeom>
              <a:blipFill>
                <a:blip r:embed="rId2"/>
                <a:stretch>
                  <a:fillRect b="-1311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4B89A32-E054-4B00-B4B1-A8023799636B}"/>
                  </a:ext>
                </a:extLst>
              </p:cNvPr>
              <p:cNvSpPr txBox="1"/>
              <p:nvPr/>
            </p:nvSpPr>
            <p:spPr>
              <a:xfrm>
                <a:off x="935174" y="1407319"/>
                <a:ext cx="32651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5</m:t>
                      </m:r>
                      <m:r>
                        <a:rPr lang="en-US" b="0" i="1" smtClean="0">
                          <a:solidFill>
                            <a:schemeClr val="bg1"/>
                          </a:solidFill>
                          <a:latin typeface="Cambria Math" panose="02040503050406030204" pitchFamily="18" charset="0"/>
                        </a:rPr>
                        <m:t>5</m:t>
                      </m:r>
                      <m:r>
                        <a:rPr lang="en-US" b="0" i="1" smtClean="0">
                          <a:solidFill>
                            <a:schemeClr val="bg1"/>
                          </a:solidFill>
                          <a:latin typeface="Cambria Math" panose="02040503050406030204" pitchFamily="18" charset="0"/>
                        </a:rPr>
                        <m:t>𝑎</m:t>
                      </m:r>
                      <m:r>
                        <a:rPr lang="en-US" b="0" i="1" smtClean="0">
                          <a:solidFill>
                            <a:schemeClr val="bg1"/>
                          </a:solidFill>
                          <a:latin typeface="Cambria Math" panose="02040503050406030204" pitchFamily="18" charset="0"/>
                        </a:rPr>
                        <m:t>+15</m:t>
                      </m:r>
                      <m:r>
                        <a:rPr lang="en-US" b="0" i="1" smtClean="0">
                          <a:solidFill>
                            <a:schemeClr val="bg1"/>
                          </a:solidFill>
                          <a:latin typeface="Cambria Math" panose="02040503050406030204" pitchFamily="18" charset="0"/>
                        </a:rPr>
                        <m:t>𝑏</m:t>
                      </m:r>
                      <m:r>
                        <a:rPr lang="en-US" b="0" i="1" smtClean="0">
                          <a:solidFill>
                            <a:schemeClr val="bg1"/>
                          </a:solidFill>
                          <a:latin typeface="Cambria Math" panose="02040503050406030204" pitchFamily="18" charset="0"/>
                        </a:rPr>
                        <m:t>=103−−−−−(5)</m:t>
                      </m:r>
                    </m:oMath>
                  </m:oMathPara>
                </a14:m>
                <a:endParaRPr lang="en-IN" dirty="0">
                  <a:solidFill>
                    <a:schemeClr val="bg1"/>
                  </a:solidFill>
                </a:endParaRPr>
              </a:p>
            </p:txBody>
          </p:sp>
        </mc:Choice>
        <mc:Fallback xmlns="">
          <p:sp>
            <p:nvSpPr>
              <p:cNvPr id="4" name="TextBox 3">
                <a:extLst>
                  <a:ext uri="{FF2B5EF4-FFF2-40B4-BE49-F238E27FC236}">
                    <a16:creationId xmlns:a16="http://schemas.microsoft.com/office/drawing/2014/main" id="{14B89A32-E054-4B00-B4B1-A8023799636B}"/>
                  </a:ext>
                </a:extLst>
              </p:cNvPr>
              <p:cNvSpPr txBox="1">
                <a:spLocks noRot="1" noChangeAspect="1" noMove="1" noResize="1" noEditPoints="1" noAdjustHandles="1" noChangeArrowheads="1" noChangeShapeType="1" noTextEdit="1"/>
              </p:cNvSpPr>
              <p:nvPr/>
            </p:nvSpPr>
            <p:spPr>
              <a:xfrm>
                <a:off x="935174" y="1407319"/>
                <a:ext cx="3265125" cy="369332"/>
              </a:xfrm>
              <a:prstGeom prst="rect">
                <a:avLst/>
              </a:prstGeom>
              <a:blipFill>
                <a:blip r:embed="rId3"/>
                <a:stretch>
                  <a:fillRect b="-1333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7AA6968-979B-4337-B3B9-17CE04DEBBF2}"/>
                  </a:ext>
                </a:extLst>
              </p:cNvPr>
              <p:cNvSpPr txBox="1"/>
              <p:nvPr/>
            </p:nvSpPr>
            <p:spPr>
              <a:xfrm>
                <a:off x="919784" y="2689550"/>
                <a:ext cx="19731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solidFill>
                            <a:schemeClr val="bg1"/>
                          </a:solidFill>
                          <a:latin typeface="Cambria Math" panose="02040503050406030204" pitchFamily="18" charset="0"/>
                        </a:rPr>
                        <m:t>𝑎</m:t>
                      </m:r>
                      <m:r>
                        <a:rPr lang="en-US" i="1">
                          <a:solidFill>
                            <a:schemeClr val="bg1"/>
                          </a:solidFill>
                          <a:latin typeface="Cambria Math" panose="02040503050406030204" pitchFamily="18" charset="0"/>
                        </a:rPr>
                        <m:t>=1.9, </m:t>
                      </m:r>
                      <m:r>
                        <a:rPr lang="en-US" b="0" i="1" smtClean="0">
                          <a:solidFill>
                            <a:schemeClr val="bg1"/>
                          </a:solidFill>
                          <a:latin typeface="Cambria Math" panose="02040503050406030204" pitchFamily="18" charset="0"/>
                        </a:rPr>
                        <m:t>𝑏</m:t>
                      </m:r>
                      <m:r>
                        <a:rPr lang="en-US" b="0" i="1" smtClean="0">
                          <a:solidFill>
                            <a:schemeClr val="bg1"/>
                          </a:solidFill>
                          <a:latin typeface="Cambria Math" panose="02040503050406030204" pitchFamily="18" charset="0"/>
                        </a:rPr>
                        <m:t>=−0.1</m:t>
                      </m:r>
                    </m:oMath>
                  </m:oMathPara>
                </a14:m>
                <a:endParaRPr lang="en-IN" dirty="0">
                  <a:solidFill>
                    <a:schemeClr val="bg1"/>
                  </a:solidFill>
                </a:endParaRPr>
              </a:p>
            </p:txBody>
          </p:sp>
        </mc:Choice>
        <mc:Fallback xmlns="">
          <p:sp>
            <p:nvSpPr>
              <p:cNvPr id="5" name="TextBox 4">
                <a:extLst>
                  <a:ext uri="{FF2B5EF4-FFF2-40B4-BE49-F238E27FC236}">
                    <a16:creationId xmlns:a16="http://schemas.microsoft.com/office/drawing/2014/main" id="{57AA6968-979B-4337-B3B9-17CE04DEBBF2}"/>
                  </a:ext>
                </a:extLst>
              </p:cNvPr>
              <p:cNvSpPr txBox="1">
                <a:spLocks noRot="1" noChangeAspect="1" noMove="1" noResize="1" noEditPoints="1" noAdjustHandles="1" noChangeArrowheads="1" noChangeShapeType="1" noTextEdit="1"/>
              </p:cNvSpPr>
              <p:nvPr/>
            </p:nvSpPr>
            <p:spPr>
              <a:xfrm>
                <a:off x="919784" y="2689550"/>
                <a:ext cx="1973104" cy="369332"/>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71802BB0-C46B-4A5A-B264-95B479F938C9}"/>
                  </a:ext>
                </a:extLst>
              </p:cNvPr>
              <p:cNvSpPr/>
              <p:nvPr/>
            </p:nvSpPr>
            <p:spPr>
              <a:xfrm>
                <a:off x="842133" y="3922453"/>
                <a:ext cx="1647952" cy="369332"/>
              </a:xfrm>
              <a:prstGeom prst="rect">
                <a:avLst/>
              </a:prstGeom>
            </p:spPr>
            <p:txBody>
              <a:bodyPr wrap="none">
                <a:spAutoFit/>
              </a:bodyPr>
              <a:lstStyle/>
              <a:p>
                <a:r>
                  <a:rPr lang="en-US" dirty="0">
                    <a:solidFill>
                      <a:schemeClr val="bg1"/>
                    </a:solidFill>
                  </a:rPr>
                  <a:t>  </a:t>
                </a:r>
                <a14:m>
                  <m:oMath xmlns:m="http://schemas.openxmlformats.org/officeDocument/2006/math">
                    <m:r>
                      <a:rPr lang="en-US" i="1">
                        <a:solidFill>
                          <a:schemeClr val="bg1"/>
                        </a:solidFill>
                        <a:latin typeface="Cambria Math" panose="02040503050406030204" pitchFamily="18" charset="0"/>
                      </a:rPr>
                      <m:t>𝑦</m:t>
                    </m:r>
                  </m:oMath>
                </a14:m>
                <a:r>
                  <a:rPr lang="en-US" dirty="0">
                    <a:solidFill>
                      <a:schemeClr val="bg1"/>
                    </a:solidFill>
                  </a:rPr>
                  <a:t> = 1.9</a:t>
                </a:r>
                <a14:m>
                  <m:oMath xmlns:m="http://schemas.openxmlformats.org/officeDocument/2006/math">
                    <m:r>
                      <a:rPr lang="en-US" i="1">
                        <a:solidFill>
                          <a:schemeClr val="bg1"/>
                        </a:solidFill>
                        <a:latin typeface="Cambria Math" panose="02040503050406030204" pitchFamily="18" charset="0"/>
                      </a:rPr>
                      <m:t>𝑥</m:t>
                    </m:r>
                    <m:r>
                      <a:rPr lang="en-US" i="1">
                        <a:solidFill>
                          <a:schemeClr val="bg1"/>
                        </a:solidFill>
                        <a:latin typeface="Cambria Math" panose="02040503050406030204" pitchFamily="18" charset="0"/>
                      </a:rPr>
                      <m:t>−0.1</m:t>
                    </m:r>
                  </m:oMath>
                </a14:m>
                <a:endParaRPr lang="en-US" dirty="0">
                  <a:solidFill>
                    <a:schemeClr val="bg1"/>
                  </a:solidFill>
                </a:endParaRPr>
              </a:p>
            </p:txBody>
          </p:sp>
        </mc:Choice>
        <mc:Fallback xmlns="">
          <p:sp>
            <p:nvSpPr>
              <p:cNvPr id="7" name="Rectangle 6">
                <a:extLst>
                  <a:ext uri="{FF2B5EF4-FFF2-40B4-BE49-F238E27FC236}">
                    <a16:creationId xmlns:a16="http://schemas.microsoft.com/office/drawing/2014/main" id="{71802BB0-C46B-4A5A-B264-95B479F938C9}"/>
                  </a:ext>
                </a:extLst>
              </p:cNvPr>
              <p:cNvSpPr>
                <a:spLocks noRot="1" noChangeAspect="1" noMove="1" noResize="1" noEditPoints="1" noAdjustHandles="1" noChangeArrowheads="1" noChangeShapeType="1" noTextEdit="1"/>
              </p:cNvSpPr>
              <p:nvPr/>
            </p:nvSpPr>
            <p:spPr>
              <a:xfrm>
                <a:off x="842133" y="3922453"/>
                <a:ext cx="1647952" cy="369332"/>
              </a:xfrm>
              <a:prstGeom prst="rect">
                <a:avLst/>
              </a:prstGeom>
              <a:blipFill>
                <a:blip r:embed="rId5"/>
                <a:stretch>
                  <a:fillRect t="-8197" b="-24590"/>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5F45D73D-3E14-4B9F-87F1-0B22D78DEF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49210" y="1945918"/>
            <a:ext cx="5783685" cy="4337764"/>
          </a:xfrm>
          <a:prstGeom prst="rect">
            <a:avLst/>
          </a:prstGeom>
        </p:spPr>
      </p:pic>
      <p:sp>
        <p:nvSpPr>
          <p:cNvPr id="9" name="TextBox 8">
            <a:extLst>
              <a:ext uri="{FF2B5EF4-FFF2-40B4-BE49-F238E27FC236}">
                <a16:creationId xmlns:a16="http://schemas.microsoft.com/office/drawing/2014/main" id="{57AA6968-979B-4337-B3B9-17CE04DEBBF2}"/>
              </a:ext>
            </a:extLst>
          </p:cNvPr>
          <p:cNvSpPr txBox="1"/>
          <p:nvPr/>
        </p:nvSpPr>
        <p:spPr>
          <a:xfrm>
            <a:off x="935174" y="2032620"/>
            <a:ext cx="3448188" cy="369332"/>
          </a:xfrm>
          <a:prstGeom prst="rect">
            <a:avLst/>
          </a:prstGeom>
          <a:noFill/>
        </p:spPr>
        <p:txBody>
          <a:bodyPr wrap="none" rtlCol="0">
            <a:spAutoFit/>
          </a:bodyPr>
          <a:lstStyle/>
          <a:p>
            <a:r>
              <a:rPr lang="en-US" dirty="0">
                <a:solidFill>
                  <a:schemeClr val="bg1"/>
                </a:solidFill>
              </a:rPr>
              <a:t>Solve the equations to find a and b</a:t>
            </a:r>
            <a:endParaRPr lang="en-IN" dirty="0">
              <a:solidFill>
                <a:schemeClr val="bg1"/>
              </a:solidFill>
            </a:endParaRPr>
          </a:p>
        </p:txBody>
      </p:sp>
      <p:sp>
        <p:nvSpPr>
          <p:cNvPr id="10" name="TextBox 9">
            <a:extLst>
              <a:ext uri="{FF2B5EF4-FFF2-40B4-BE49-F238E27FC236}">
                <a16:creationId xmlns:a16="http://schemas.microsoft.com/office/drawing/2014/main" id="{57AA6968-979B-4337-B3B9-17CE04DEBBF2}"/>
              </a:ext>
            </a:extLst>
          </p:cNvPr>
          <p:cNvSpPr txBox="1"/>
          <p:nvPr/>
        </p:nvSpPr>
        <p:spPr>
          <a:xfrm>
            <a:off x="919784" y="3339370"/>
            <a:ext cx="3140603" cy="369332"/>
          </a:xfrm>
          <a:prstGeom prst="rect">
            <a:avLst/>
          </a:prstGeom>
          <a:noFill/>
        </p:spPr>
        <p:txBody>
          <a:bodyPr wrap="none" rtlCol="0">
            <a:spAutoFit/>
          </a:bodyPr>
          <a:lstStyle/>
          <a:p>
            <a:r>
              <a:rPr lang="en-US" dirty="0">
                <a:solidFill>
                  <a:schemeClr val="bg1"/>
                </a:solidFill>
              </a:rPr>
              <a:t>Substitute the values of a and b</a:t>
            </a:r>
            <a:endParaRPr lang="en-IN" dirty="0">
              <a:solidFill>
                <a:schemeClr val="bg1"/>
              </a:solidFill>
            </a:endParaRPr>
          </a:p>
        </p:txBody>
      </p:sp>
      <p:sp>
        <p:nvSpPr>
          <p:cNvPr id="11" name="TextBox 10">
            <a:extLst>
              <a:ext uri="{FF2B5EF4-FFF2-40B4-BE49-F238E27FC236}">
                <a16:creationId xmlns:a16="http://schemas.microsoft.com/office/drawing/2014/main" id="{57AA6968-979B-4337-B3B9-17CE04DEBBF2}"/>
              </a:ext>
            </a:extLst>
          </p:cNvPr>
          <p:cNvSpPr txBox="1"/>
          <p:nvPr/>
        </p:nvSpPr>
        <p:spPr>
          <a:xfrm>
            <a:off x="900931" y="4580569"/>
            <a:ext cx="3568734" cy="923330"/>
          </a:xfrm>
          <a:prstGeom prst="rect">
            <a:avLst/>
          </a:prstGeom>
          <a:noFill/>
        </p:spPr>
        <p:txBody>
          <a:bodyPr wrap="none" rtlCol="0">
            <a:spAutoFit/>
          </a:bodyPr>
          <a:lstStyle/>
          <a:p>
            <a:r>
              <a:rPr lang="en-US" dirty="0">
                <a:solidFill>
                  <a:schemeClr val="bg1"/>
                </a:solidFill>
              </a:rPr>
              <a:t>Now we can find for new values of x</a:t>
            </a:r>
          </a:p>
          <a:p>
            <a:endParaRPr lang="en-US" dirty="0">
              <a:solidFill>
                <a:schemeClr val="bg1"/>
              </a:solidFill>
            </a:endParaRPr>
          </a:p>
          <a:p>
            <a:r>
              <a:rPr lang="en-US" dirty="0">
                <a:solidFill>
                  <a:schemeClr val="bg1"/>
                </a:solidFill>
              </a:rPr>
              <a:t>Let x = 7</a:t>
            </a:r>
            <a:endParaRPr lang="en-IN" dirty="0">
              <a:solidFill>
                <a:schemeClr val="bg1"/>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7AA6968-979B-4337-B3B9-17CE04DEBBF2}"/>
                  </a:ext>
                </a:extLst>
              </p:cNvPr>
              <p:cNvSpPr txBox="1"/>
              <p:nvPr/>
            </p:nvSpPr>
            <p:spPr>
              <a:xfrm>
                <a:off x="878266" y="5665915"/>
                <a:ext cx="20561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𝑦</m:t>
                      </m:r>
                      <m:r>
                        <a:rPr lang="en-US" b="0" i="1" smtClean="0">
                          <a:solidFill>
                            <a:schemeClr val="bg1"/>
                          </a:solidFill>
                          <a:latin typeface="Cambria Math" panose="02040503050406030204" pitchFamily="18" charset="0"/>
                        </a:rPr>
                        <m:t>=1.9 ×7 −0.1</m:t>
                      </m:r>
                    </m:oMath>
                  </m:oMathPara>
                </a14:m>
                <a:endParaRPr lang="en-IN" dirty="0">
                  <a:solidFill>
                    <a:schemeClr val="bg1"/>
                  </a:solidFill>
                </a:endParaRPr>
              </a:p>
            </p:txBody>
          </p:sp>
        </mc:Choice>
        <mc:Fallback xmlns="">
          <p:sp>
            <p:nvSpPr>
              <p:cNvPr id="12" name="TextBox 11">
                <a:extLst>
                  <a:ext uri="{FF2B5EF4-FFF2-40B4-BE49-F238E27FC236}">
                    <a16:creationId xmlns:a16="http://schemas.microsoft.com/office/drawing/2014/main" id="{57AA6968-979B-4337-B3B9-17CE04DEBBF2}"/>
                  </a:ext>
                </a:extLst>
              </p:cNvPr>
              <p:cNvSpPr txBox="1">
                <a:spLocks noRot="1" noChangeAspect="1" noMove="1" noResize="1" noEditPoints="1" noAdjustHandles="1" noChangeArrowheads="1" noChangeShapeType="1" noTextEdit="1"/>
              </p:cNvSpPr>
              <p:nvPr/>
            </p:nvSpPr>
            <p:spPr>
              <a:xfrm>
                <a:off x="878266" y="5665915"/>
                <a:ext cx="2056140" cy="369332"/>
              </a:xfrm>
              <a:prstGeom prst="rect">
                <a:avLst/>
              </a:prstGeom>
              <a:blipFill>
                <a:blip r:embed="rId7"/>
                <a:stretch>
                  <a:fillRect b="-65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7AA6968-979B-4337-B3B9-17CE04DEBBF2}"/>
                  </a:ext>
                </a:extLst>
              </p:cNvPr>
              <p:cNvSpPr txBox="1"/>
              <p:nvPr/>
            </p:nvSpPr>
            <p:spPr>
              <a:xfrm>
                <a:off x="878266" y="6230895"/>
                <a:ext cx="110555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𝑦</m:t>
                      </m:r>
                      <m:r>
                        <a:rPr lang="en-US" b="0" i="1" smtClean="0">
                          <a:solidFill>
                            <a:schemeClr val="bg1"/>
                          </a:solidFill>
                          <a:latin typeface="Cambria Math" panose="02040503050406030204" pitchFamily="18" charset="0"/>
                        </a:rPr>
                        <m:t>=13.2</m:t>
                      </m:r>
                    </m:oMath>
                  </m:oMathPara>
                </a14:m>
                <a:endParaRPr lang="en-IN" dirty="0">
                  <a:solidFill>
                    <a:schemeClr val="bg1"/>
                  </a:solidFill>
                </a:endParaRPr>
              </a:p>
            </p:txBody>
          </p:sp>
        </mc:Choice>
        <mc:Fallback xmlns="">
          <p:sp>
            <p:nvSpPr>
              <p:cNvPr id="13" name="TextBox 12">
                <a:extLst>
                  <a:ext uri="{FF2B5EF4-FFF2-40B4-BE49-F238E27FC236}">
                    <a16:creationId xmlns:a16="http://schemas.microsoft.com/office/drawing/2014/main" id="{57AA6968-979B-4337-B3B9-17CE04DEBBF2}"/>
                  </a:ext>
                </a:extLst>
              </p:cNvPr>
              <p:cNvSpPr txBox="1">
                <a:spLocks noRot="1" noChangeAspect="1" noMove="1" noResize="1" noEditPoints="1" noAdjustHandles="1" noChangeArrowheads="1" noChangeShapeType="1" noTextEdit="1"/>
              </p:cNvSpPr>
              <p:nvPr/>
            </p:nvSpPr>
            <p:spPr>
              <a:xfrm>
                <a:off x="878266" y="6230895"/>
                <a:ext cx="1105559" cy="369332"/>
              </a:xfrm>
              <a:prstGeom prst="rect">
                <a:avLst/>
              </a:prstGeom>
              <a:blipFill>
                <a:blip r:embed="rId8"/>
                <a:stretch>
                  <a:fillRect b="-6557"/>
                </a:stretch>
              </a:blipFill>
            </p:spPr>
            <p:txBody>
              <a:bodyPr/>
              <a:lstStyle/>
              <a:p>
                <a:r>
                  <a:rPr lang="en-IN">
                    <a:noFill/>
                  </a:rPr>
                  <a:t> </a:t>
                </a:r>
              </a:p>
            </p:txBody>
          </p:sp>
        </mc:Fallback>
      </mc:AlternateContent>
    </p:spTree>
    <p:extLst>
      <p:ext uri="{BB962C8B-B14F-4D97-AF65-F5344CB8AC3E}">
        <p14:creationId xmlns:p14="http://schemas.microsoft.com/office/powerpoint/2010/main" val="14584943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25296" y="390812"/>
            <a:ext cx="6971109" cy="516374"/>
          </a:xfrm>
          <a:prstGeom prst="rect">
            <a:avLst/>
          </a:prstGeom>
          <a:noFill/>
          <a:ln/>
        </p:spPr>
        <p:txBody>
          <a:bodyPr wrap="none" lIns="0" tIns="0" rIns="0" bIns="0" rtlCol="0" anchor="t"/>
          <a:lstStyle/>
          <a:p>
            <a:pPr marL="0" indent="0" algn="l">
              <a:lnSpc>
                <a:spcPts val="4050"/>
              </a:lnSpc>
              <a:buNone/>
            </a:pPr>
            <a:r>
              <a:rPr lang="en-US" sz="3250" b="1" dirty="0">
                <a:solidFill>
                  <a:srgbClr val="F0FCFF"/>
                </a:solidFill>
                <a:latin typeface="Spline Sans Bold" pitchFamily="34" charset="0"/>
                <a:ea typeface="Spline Sans Bold" pitchFamily="34" charset="-122"/>
                <a:cs typeface="Spline Sans Bold" pitchFamily="34" charset="-120"/>
              </a:rPr>
              <a:t>Understanding the Core Connection</a:t>
            </a:r>
            <a:endParaRPr lang="en-US" sz="3250" dirty="0"/>
          </a:p>
        </p:txBody>
      </p:sp>
      <p:sp>
        <p:nvSpPr>
          <p:cNvPr id="3" name="Text 1"/>
          <p:cNvSpPr/>
          <p:nvPr/>
        </p:nvSpPr>
        <p:spPr>
          <a:xfrm>
            <a:off x="525296" y="1188106"/>
            <a:ext cx="1496854" cy="187047"/>
          </a:xfrm>
          <a:prstGeom prst="rect">
            <a:avLst/>
          </a:prstGeom>
          <a:noFill/>
          <a:ln/>
        </p:spPr>
        <p:txBody>
          <a:bodyPr wrap="none" lIns="0" tIns="0" rIns="0" bIns="0" rtlCol="0" anchor="t"/>
          <a:lstStyle/>
          <a:p>
            <a:pPr marL="0" indent="0" algn="l">
              <a:lnSpc>
                <a:spcPts val="1450"/>
              </a:lnSpc>
              <a:buNone/>
            </a:pPr>
            <a:r>
              <a:rPr lang="en-US" sz="1600" b="1" dirty="0">
                <a:solidFill>
                  <a:srgbClr val="F0FCFF"/>
                </a:solidFill>
                <a:latin typeface="Spline Sans Bold" pitchFamily="34" charset="0"/>
                <a:ea typeface="Spline Sans Bold" pitchFamily="34" charset="-122"/>
                <a:cs typeface="Spline Sans Bold" pitchFamily="34" charset="-120"/>
              </a:rPr>
              <a:t>Machine Learning</a:t>
            </a:r>
            <a:endParaRPr lang="en-US" sz="1600" dirty="0"/>
          </a:p>
        </p:txBody>
      </p:sp>
      <p:sp>
        <p:nvSpPr>
          <p:cNvPr id="4" name="Text 2"/>
          <p:cNvSpPr/>
          <p:nvPr/>
        </p:nvSpPr>
        <p:spPr>
          <a:xfrm>
            <a:off x="525296" y="1434160"/>
            <a:ext cx="6776323" cy="1026498"/>
          </a:xfrm>
          <a:prstGeom prst="rect">
            <a:avLst/>
          </a:prstGeom>
          <a:noFill/>
          <a:ln/>
        </p:spPr>
        <p:txBody>
          <a:bodyPr wrap="square" lIns="0" tIns="0" rIns="0" bIns="0" rtlCol="0" anchor="t"/>
          <a:lstStyle/>
          <a:p>
            <a:pPr marL="0" indent="0" algn="just">
              <a:lnSpc>
                <a:spcPct val="150000"/>
              </a:lnSpc>
              <a:buNone/>
            </a:pPr>
            <a:r>
              <a:rPr lang="en-US" sz="1600" dirty="0">
                <a:solidFill>
                  <a:srgbClr val="E0E4E6"/>
                </a:solidFill>
                <a:latin typeface="Barlow" pitchFamily="34" charset="0"/>
                <a:ea typeface="Barlow" pitchFamily="34" charset="-122"/>
                <a:cs typeface="Barlow" pitchFamily="34" charset="-120"/>
              </a:rPr>
              <a:t>Machine Learning involves algorithms that learn intricate patterns and relationships directly from data, enabling systems to perform tasks without explicit programming. It's about teaching computers to adapt and improve over time.</a:t>
            </a:r>
            <a:endParaRPr lang="en-US" sz="1600" dirty="0"/>
          </a:p>
        </p:txBody>
      </p:sp>
      <p:sp>
        <p:nvSpPr>
          <p:cNvPr id="11" name="Rectangle 10"/>
          <p:cNvSpPr/>
          <p:nvPr/>
        </p:nvSpPr>
        <p:spPr>
          <a:xfrm>
            <a:off x="12814300" y="7708900"/>
            <a:ext cx="1714500" cy="406400"/>
          </a:xfrm>
          <a:prstGeom prst="rect">
            <a:avLst/>
          </a:prstGeom>
          <a:solidFill>
            <a:srgbClr val="0C002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accent4">
                  <a:lumMod val="20000"/>
                  <a:lumOff val="80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2814300" y="7708900"/>
            <a:ext cx="1714500" cy="406400"/>
          </a:xfrm>
          <a:prstGeom prst="rect">
            <a:avLst/>
          </a:prstGeom>
          <a:solidFill>
            <a:srgbClr val="0C002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accent4">
                  <a:lumMod val="20000"/>
                  <a:lumOff val="80000"/>
                </a:schemeClr>
              </a:solidFill>
            </a:endParaRPr>
          </a:p>
        </p:txBody>
      </p:sp>
      <p:pic>
        <p:nvPicPr>
          <p:cNvPr id="3" name="Picture 2">
            <a:extLst>
              <a:ext uri="{FF2B5EF4-FFF2-40B4-BE49-F238E27FC236}">
                <a16:creationId xmlns:a16="http://schemas.microsoft.com/office/drawing/2014/main" id="{6A80EA2E-021A-468A-97AF-B003682E5FCA}"/>
              </a:ext>
            </a:extLst>
          </p:cNvPr>
          <p:cNvPicPr>
            <a:picLocks noChangeAspect="1"/>
          </p:cNvPicPr>
          <p:nvPr/>
        </p:nvPicPr>
        <p:blipFill rotWithShape="1">
          <a:blip r:embed="rId2"/>
          <a:srcRect r="8045"/>
          <a:stretch/>
        </p:blipFill>
        <p:spPr>
          <a:xfrm>
            <a:off x="0" y="5923"/>
            <a:ext cx="14630400" cy="8352948"/>
          </a:xfrm>
          <a:prstGeom prst="rect">
            <a:avLst/>
          </a:prstGeom>
          <a:effectLst>
            <a:outerShdw dist="50800" sx="1000" sy="1000" algn="ctr" rotWithShape="0">
              <a:srgbClr val="000000"/>
            </a:outerShdw>
          </a:effectLst>
        </p:spPr>
      </p:pic>
    </p:spTree>
    <p:extLst>
      <p:ext uri="{BB962C8B-B14F-4D97-AF65-F5344CB8AC3E}">
        <p14:creationId xmlns:p14="http://schemas.microsoft.com/office/powerpoint/2010/main" val="22531736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2814300" y="7708900"/>
            <a:ext cx="1714500" cy="406400"/>
          </a:xfrm>
          <a:prstGeom prst="rect">
            <a:avLst/>
          </a:prstGeom>
          <a:solidFill>
            <a:srgbClr val="0C002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accent4">
                  <a:lumMod val="20000"/>
                  <a:lumOff val="80000"/>
                </a:schemeClr>
              </a:solidFill>
            </a:endParaRPr>
          </a:p>
        </p:txBody>
      </p:sp>
      <p:pic>
        <p:nvPicPr>
          <p:cNvPr id="3" name="Picture 2">
            <a:extLst>
              <a:ext uri="{FF2B5EF4-FFF2-40B4-BE49-F238E27FC236}">
                <a16:creationId xmlns:a16="http://schemas.microsoft.com/office/drawing/2014/main" id="{6A80EA2E-021A-468A-97AF-B003682E5FCA}"/>
              </a:ext>
            </a:extLst>
          </p:cNvPr>
          <p:cNvPicPr>
            <a:picLocks noChangeAspect="1"/>
          </p:cNvPicPr>
          <p:nvPr/>
        </p:nvPicPr>
        <p:blipFill rotWithShape="1">
          <a:blip r:embed="rId2"/>
          <a:srcRect r="8045"/>
          <a:stretch/>
        </p:blipFill>
        <p:spPr>
          <a:xfrm>
            <a:off x="0" y="5923"/>
            <a:ext cx="14630400" cy="8352948"/>
          </a:xfrm>
          <a:prstGeom prst="rect">
            <a:avLst/>
          </a:prstGeom>
          <a:effectLst>
            <a:outerShdw dist="50800" sx="1000" sy="1000" algn="ctr" rotWithShape="0">
              <a:srgbClr val="000000"/>
            </a:outerShdw>
          </a:effectLst>
        </p:spPr>
      </p:pic>
      <p:sp>
        <p:nvSpPr>
          <p:cNvPr id="4" name="Speech Bubble: Rectangle with Corners Rounded 3">
            <a:extLst>
              <a:ext uri="{FF2B5EF4-FFF2-40B4-BE49-F238E27FC236}">
                <a16:creationId xmlns:a16="http://schemas.microsoft.com/office/drawing/2014/main" id="{BF923B47-A3D7-4B2B-8E9C-857FE51E7419}"/>
              </a:ext>
            </a:extLst>
          </p:cNvPr>
          <p:cNvSpPr/>
          <p:nvPr/>
        </p:nvSpPr>
        <p:spPr>
          <a:xfrm rot="10800000">
            <a:off x="6531429" y="2823587"/>
            <a:ext cx="4722725" cy="3125038"/>
          </a:xfrm>
          <a:prstGeom prst="wedgeRoundRectCallou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10010637-0B06-46C9-8B25-E401C3775012}"/>
              </a:ext>
            </a:extLst>
          </p:cNvPr>
          <p:cNvSpPr txBox="1"/>
          <p:nvPr/>
        </p:nvSpPr>
        <p:spPr>
          <a:xfrm>
            <a:off x="6742444" y="3044651"/>
            <a:ext cx="4260501" cy="584775"/>
          </a:xfrm>
          <a:prstGeom prst="rect">
            <a:avLst/>
          </a:prstGeom>
          <a:noFill/>
          <a:ln>
            <a:noFill/>
          </a:ln>
        </p:spPr>
        <p:txBody>
          <a:bodyPr wrap="square" rtlCol="0">
            <a:spAutoFit/>
          </a:bodyPr>
          <a:lstStyle/>
          <a:p>
            <a:r>
              <a:rPr lang="en-US" sz="3200" dirty="0">
                <a:solidFill>
                  <a:srgbClr val="FFFF00"/>
                </a:solidFill>
                <a:effectLst>
                  <a:outerShdw blurRad="38100" dist="38100" dir="2700000" algn="tl">
                    <a:srgbClr val="000000">
                      <a:alpha val="43137"/>
                    </a:srgbClr>
                  </a:outerShdw>
                </a:effectLst>
              </a:rPr>
              <a:t>Maths! Maths! Maths!</a:t>
            </a:r>
          </a:p>
        </p:txBody>
      </p:sp>
    </p:spTree>
    <p:extLst>
      <p:ext uri="{BB962C8B-B14F-4D97-AF65-F5344CB8AC3E}">
        <p14:creationId xmlns:p14="http://schemas.microsoft.com/office/powerpoint/2010/main" val="6621168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2814300" y="7708900"/>
            <a:ext cx="1714500" cy="406400"/>
          </a:xfrm>
          <a:prstGeom prst="rect">
            <a:avLst/>
          </a:prstGeom>
          <a:solidFill>
            <a:srgbClr val="0C002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accent4">
                  <a:lumMod val="20000"/>
                  <a:lumOff val="80000"/>
                </a:schemeClr>
              </a:solidFill>
            </a:endParaRPr>
          </a:p>
        </p:txBody>
      </p:sp>
      <p:pic>
        <p:nvPicPr>
          <p:cNvPr id="3" name="Picture 2">
            <a:extLst>
              <a:ext uri="{FF2B5EF4-FFF2-40B4-BE49-F238E27FC236}">
                <a16:creationId xmlns:a16="http://schemas.microsoft.com/office/drawing/2014/main" id="{6A80EA2E-021A-468A-97AF-B003682E5FCA}"/>
              </a:ext>
            </a:extLst>
          </p:cNvPr>
          <p:cNvPicPr>
            <a:picLocks noChangeAspect="1"/>
          </p:cNvPicPr>
          <p:nvPr/>
        </p:nvPicPr>
        <p:blipFill rotWithShape="1">
          <a:blip r:embed="rId2"/>
          <a:srcRect r="8045"/>
          <a:stretch/>
        </p:blipFill>
        <p:spPr>
          <a:xfrm>
            <a:off x="0" y="5923"/>
            <a:ext cx="14630400" cy="8352948"/>
          </a:xfrm>
          <a:prstGeom prst="rect">
            <a:avLst/>
          </a:prstGeom>
          <a:effectLst>
            <a:outerShdw dist="50800" sx="1000" sy="1000" algn="ctr" rotWithShape="0">
              <a:srgbClr val="000000"/>
            </a:outerShdw>
          </a:effectLst>
        </p:spPr>
      </p:pic>
      <p:sp>
        <p:nvSpPr>
          <p:cNvPr id="4" name="Speech Bubble: Rectangle with Corners Rounded 3">
            <a:extLst>
              <a:ext uri="{FF2B5EF4-FFF2-40B4-BE49-F238E27FC236}">
                <a16:creationId xmlns:a16="http://schemas.microsoft.com/office/drawing/2014/main" id="{BF923B47-A3D7-4B2B-8E9C-857FE51E7419}"/>
              </a:ext>
            </a:extLst>
          </p:cNvPr>
          <p:cNvSpPr/>
          <p:nvPr/>
        </p:nvSpPr>
        <p:spPr>
          <a:xfrm rot="10800000">
            <a:off x="6531429" y="2823587"/>
            <a:ext cx="4722725" cy="3125038"/>
          </a:xfrm>
          <a:prstGeom prst="wedgeRoundRectCallou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10010637-0B06-46C9-8B25-E401C3775012}"/>
              </a:ext>
            </a:extLst>
          </p:cNvPr>
          <p:cNvSpPr txBox="1"/>
          <p:nvPr/>
        </p:nvSpPr>
        <p:spPr>
          <a:xfrm>
            <a:off x="6742444" y="3044651"/>
            <a:ext cx="4260501" cy="1077218"/>
          </a:xfrm>
          <a:prstGeom prst="rect">
            <a:avLst/>
          </a:prstGeom>
          <a:noFill/>
          <a:ln>
            <a:noFill/>
          </a:ln>
        </p:spPr>
        <p:txBody>
          <a:bodyPr wrap="square" rtlCol="0">
            <a:spAutoFit/>
          </a:bodyPr>
          <a:lstStyle/>
          <a:p>
            <a:r>
              <a:rPr lang="en-US" sz="3200" dirty="0">
                <a:solidFill>
                  <a:srgbClr val="FFFF00"/>
                </a:solidFill>
                <a:effectLst>
                  <a:outerShdw blurRad="38100" dist="38100" dir="2700000" algn="tl">
                    <a:srgbClr val="000000">
                      <a:alpha val="43137"/>
                    </a:srgbClr>
                  </a:outerShdw>
                </a:effectLst>
              </a:rPr>
              <a:t>Maths! Maths! Maths!</a:t>
            </a:r>
          </a:p>
          <a:p>
            <a:r>
              <a:rPr lang="en-US" sz="3200" dirty="0">
                <a:solidFill>
                  <a:srgbClr val="FFFF00"/>
                </a:solidFill>
                <a:effectLst>
                  <a:outerShdw blurRad="38100" dist="38100" dir="2700000" algn="tl">
                    <a:srgbClr val="000000">
                      <a:alpha val="43137"/>
                    </a:srgbClr>
                  </a:outerShdw>
                </a:effectLst>
              </a:rPr>
              <a:t>I don’t like it</a:t>
            </a:r>
          </a:p>
        </p:txBody>
      </p:sp>
    </p:spTree>
    <p:extLst>
      <p:ext uri="{BB962C8B-B14F-4D97-AF65-F5344CB8AC3E}">
        <p14:creationId xmlns:p14="http://schemas.microsoft.com/office/powerpoint/2010/main" val="21906943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2814300" y="7708900"/>
            <a:ext cx="1714500" cy="406400"/>
          </a:xfrm>
          <a:prstGeom prst="rect">
            <a:avLst/>
          </a:prstGeom>
          <a:solidFill>
            <a:srgbClr val="0C002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accent4">
                  <a:lumMod val="20000"/>
                  <a:lumOff val="80000"/>
                </a:schemeClr>
              </a:solidFill>
            </a:endParaRPr>
          </a:p>
        </p:txBody>
      </p:sp>
      <p:pic>
        <p:nvPicPr>
          <p:cNvPr id="3" name="Picture 2">
            <a:extLst>
              <a:ext uri="{FF2B5EF4-FFF2-40B4-BE49-F238E27FC236}">
                <a16:creationId xmlns:a16="http://schemas.microsoft.com/office/drawing/2014/main" id="{6A80EA2E-021A-468A-97AF-B003682E5FCA}"/>
              </a:ext>
            </a:extLst>
          </p:cNvPr>
          <p:cNvPicPr>
            <a:picLocks noChangeAspect="1"/>
          </p:cNvPicPr>
          <p:nvPr/>
        </p:nvPicPr>
        <p:blipFill rotWithShape="1">
          <a:blip r:embed="rId2"/>
          <a:srcRect r="8045"/>
          <a:stretch/>
        </p:blipFill>
        <p:spPr>
          <a:xfrm>
            <a:off x="0" y="5923"/>
            <a:ext cx="14630400" cy="8352948"/>
          </a:xfrm>
          <a:prstGeom prst="rect">
            <a:avLst/>
          </a:prstGeom>
          <a:effectLst>
            <a:outerShdw dist="50800" sx="1000" sy="1000" algn="ctr" rotWithShape="0">
              <a:srgbClr val="000000"/>
            </a:outerShdw>
          </a:effectLst>
        </p:spPr>
      </p:pic>
      <p:sp>
        <p:nvSpPr>
          <p:cNvPr id="4" name="Speech Bubble: Rectangle with Corners Rounded 3">
            <a:extLst>
              <a:ext uri="{FF2B5EF4-FFF2-40B4-BE49-F238E27FC236}">
                <a16:creationId xmlns:a16="http://schemas.microsoft.com/office/drawing/2014/main" id="{BF923B47-A3D7-4B2B-8E9C-857FE51E7419}"/>
              </a:ext>
            </a:extLst>
          </p:cNvPr>
          <p:cNvSpPr/>
          <p:nvPr/>
        </p:nvSpPr>
        <p:spPr>
          <a:xfrm rot="10800000">
            <a:off x="6531429" y="2823587"/>
            <a:ext cx="4722725" cy="3125038"/>
          </a:xfrm>
          <a:prstGeom prst="wedgeRoundRectCallou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10010637-0B06-46C9-8B25-E401C3775012}"/>
              </a:ext>
            </a:extLst>
          </p:cNvPr>
          <p:cNvSpPr txBox="1"/>
          <p:nvPr/>
        </p:nvSpPr>
        <p:spPr>
          <a:xfrm>
            <a:off x="6742444" y="3044651"/>
            <a:ext cx="4260501" cy="1569660"/>
          </a:xfrm>
          <a:prstGeom prst="rect">
            <a:avLst/>
          </a:prstGeom>
          <a:noFill/>
          <a:ln>
            <a:noFill/>
          </a:ln>
        </p:spPr>
        <p:txBody>
          <a:bodyPr wrap="square" rtlCol="0">
            <a:spAutoFit/>
          </a:bodyPr>
          <a:lstStyle/>
          <a:p>
            <a:r>
              <a:rPr lang="en-US" sz="3200" dirty="0">
                <a:solidFill>
                  <a:srgbClr val="FFFF00"/>
                </a:solidFill>
                <a:effectLst>
                  <a:outerShdw blurRad="38100" dist="38100" dir="2700000" algn="tl">
                    <a:srgbClr val="000000">
                      <a:alpha val="43137"/>
                    </a:srgbClr>
                  </a:outerShdw>
                </a:effectLst>
              </a:rPr>
              <a:t>Maths! Maths! Maths!</a:t>
            </a:r>
          </a:p>
          <a:p>
            <a:r>
              <a:rPr lang="en-US" sz="3200" dirty="0">
                <a:solidFill>
                  <a:srgbClr val="FFFF00"/>
                </a:solidFill>
                <a:effectLst>
                  <a:outerShdw blurRad="38100" dist="38100" dir="2700000" algn="tl">
                    <a:srgbClr val="000000">
                      <a:alpha val="43137"/>
                    </a:srgbClr>
                  </a:outerShdw>
                </a:effectLst>
              </a:rPr>
              <a:t>I don’t like it</a:t>
            </a:r>
          </a:p>
          <a:p>
            <a:r>
              <a:rPr lang="en-US" sz="3200" dirty="0">
                <a:solidFill>
                  <a:srgbClr val="FFFF00"/>
                </a:solidFill>
                <a:effectLst>
                  <a:outerShdw blurRad="38100" dist="38100" dir="2700000" algn="tl">
                    <a:srgbClr val="000000">
                      <a:alpha val="43137"/>
                    </a:srgbClr>
                  </a:outerShdw>
                </a:effectLst>
              </a:rPr>
              <a:t>I avoid</a:t>
            </a:r>
          </a:p>
        </p:txBody>
      </p:sp>
    </p:spTree>
    <p:extLst>
      <p:ext uri="{BB962C8B-B14F-4D97-AF65-F5344CB8AC3E}">
        <p14:creationId xmlns:p14="http://schemas.microsoft.com/office/powerpoint/2010/main" val="25888322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2814300" y="7708900"/>
            <a:ext cx="1714500" cy="406400"/>
          </a:xfrm>
          <a:prstGeom prst="rect">
            <a:avLst/>
          </a:prstGeom>
          <a:solidFill>
            <a:srgbClr val="0C002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accent4">
                  <a:lumMod val="20000"/>
                  <a:lumOff val="80000"/>
                </a:schemeClr>
              </a:solidFill>
            </a:endParaRPr>
          </a:p>
        </p:txBody>
      </p:sp>
      <p:pic>
        <p:nvPicPr>
          <p:cNvPr id="3" name="Picture 2">
            <a:extLst>
              <a:ext uri="{FF2B5EF4-FFF2-40B4-BE49-F238E27FC236}">
                <a16:creationId xmlns:a16="http://schemas.microsoft.com/office/drawing/2014/main" id="{6A80EA2E-021A-468A-97AF-B003682E5FCA}"/>
              </a:ext>
            </a:extLst>
          </p:cNvPr>
          <p:cNvPicPr>
            <a:picLocks noChangeAspect="1"/>
          </p:cNvPicPr>
          <p:nvPr/>
        </p:nvPicPr>
        <p:blipFill rotWithShape="1">
          <a:blip r:embed="rId2"/>
          <a:srcRect r="8045"/>
          <a:stretch/>
        </p:blipFill>
        <p:spPr>
          <a:xfrm>
            <a:off x="0" y="5923"/>
            <a:ext cx="14630400" cy="8352948"/>
          </a:xfrm>
          <a:prstGeom prst="rect">
            <a:avLst/>
          </a:prstGeom>
          <a:effectLst>
            <a:outerShdw dist="50800" sx="1000" sy="1000" algn="ctr" rotWithShape="0">
              <a:srgbClr val="000000"/>
            </a:outerShdw>
          </a:effectLst>
        </p:spPr>
      </p:pic>
      <p:sp>
        <p:nvSpPr>
          <p:cNvPr id="4" name="Speech Bubble: Rectangle with Corners Rounded 3">
            <a:extLst>
              <a:ext uri="{FF2B5EF4-FFF2-40B4-BE49-F238E27FC236}">
                <a16:creationId xmlns:a16="http://schemas.microsoft.com/office/drawing/2014/main" id="{BF923B47-A3D7-4B2B-8E9C-857FE51E7419}"/>
              </a:ext>
            </a:extLst>
          </p:cNvPr>
          <p:cNvSpPr/>
          <p:nvPr/>
        </p:nvSpPr>
        <p:spPr>
          <a:xfrm rot="10800000">
            <a:off x="6531429" y="2823587"/>
            <a:ext cx="4722725" cy="3125038"/>
          </a:xfrm>
          <a:prstGeom prst="wedgeRoundRectCallou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10010637-0B06-46C9-8B25-E401C3775012}"/>
              </a:ext>
            </a:extLst>
          </p:cNvPr>
          <p:cNvSpPr txBox="1"/>
          <p:nvPr/>
        </p:nvSpPr>
        <p:spPr>
          <a:xfrm>
            <a:off x="6742444" y="3044651"/>
            <a:ext cx="4260501" cy="2062103"/>
          </a:xfrm>
          <a:prstGeom prst="rect">
            <a:avLst/>
          </a:prstGeom>
          <a:noFill/>
          <a:ln>
            <a:noFill/>
          </a:ln>
        </p:spPr>
        <p:txBody>
          <a:bodyPr wrap="square" rtlCol="0">
            <a:spAutoFit/>
          </a:bodyPr>
          <a:lstStyle/>
          <a:p>
            <a:r>
              <a:rPr lang="en-US" sz="3200" dirty="0">
                <a:solidFill>
                  <a:srgbClr val="FFFF00"/>
                </a:solidFill>
                <a:effectLst>
                  <a:outerShdw blurRad="38100" dist="38100" dir="2700000" algn="tl">
                    <a:srgbClr val="000000">
                      <a:alpha val="43137"/>
                    </a:srgbClr>
                  </a:outerShdw>
                </a:effectLst>
              </a:rPr>
              <a:t>Maths! Maths! Maths!</a:t>
            </a:r>
          </a:p>
          <a:p>
            <a:r>
              <a:rPr lang="en-US" sz="3200" dirty="0">
                <a:solidFill>
                  <a:srgbClr val="FFFF00"/>
                </a:solidFill>
                <a:effectLst>
                  <a:outerShdw blurRad="38100" dist="38100" dir="2700000" algn="tl">
                    <a:srgbClr val="000000">
                      <a:alpha val="43137"/>
                    </a:srgbClr>
                  </a:outerShdw>
                </a:effectLst>
              </a:rPr>
              <a:t>I don’t like it</a:t>
            </a:r>
          </a:p>
          <a:p>
            <a:r>
              <a:rPr lang="en-US" sz="3200" dirty="0">
                <a:solidFill>
                  <a:srgbClr val="FFFF00"/>
                </a:solidFill>
                <a:effectLst>
                  <a:outerShdw blurRad="38100" dist="38100" dir="2700000" algn="tl">
                    <a:srgbClr val="000000">
                      <a:alpha val="43137"/>
                    </a:srgbClr>
                  </a:outerShdw>
                </a:effectLst>
              </a:rPr>
              <a:t>I avoid</a:t>
            </a:r>
          </a:p>
          <a:p>
            <a:r>
              <a:rPr lang="en-US" sz="3200" dirty="0">
                <a:solidFill>
                  <a:srgbClr val="FFFF00"/>
                </a:solidFill>
                <a:effectLst>
                  <a:outerShdw blurRad="38100" dist="38100" dir="2700000" algn="tl">
                    <a:srgbClr val="000000">
                      <a:alpha val="43137"/>
                    </a:srgbClr>
                  </a:outerShdw>
                </a:effectLst>
              </a:rPr>
              <a:t>But Maths likes me</a:t>
            </a:r>
          </a:p>
        </p:txBody>
      </p:sp>
    </p:spTree>
    <p:extLst>
      <p:ext uri="{BB962C8B-B14F-4D97-AF65-F5344CB8AC3E}">
        <p14:creationId xmlns:p14="http://schemas.microsoft.com/office/powerpoint/2010/main" val="37589358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2814300" y="7708900"/>
            <a:ext cx="1714500" cy="406400"/>
          </a:xfrm>
          <a:prstGeom prst="rect">
            <a:avLst/>
          </a:prstGeom>
          <a:solidFill>
            <a:srgbClr val="0C002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accent4">
                  <a:lumMod val="20000"/>
                  <a:lumOff val="80000"/>
                </a:schemeClr>
              </a:solidFill>
            </a:endParaRPr>
          </a:p>
        </p:txBody>
      </p:sp>
      <p:pic>
        <p:nvPicPr>
          <p:cNvPr id="3" name="Picture 2">
            <a:extLst>
              <a:ext uri="{FF2B5EF4-FFF2-40B4-BE49-F238E27FC236}">
                <a16:creationId xmlns:a16="http://schemas.microsoft.com/office/drawing/2014/main" id="{6A80EA2E-021A-468A-97AF-B003682E5FCA}"/>
              </a:ext>
            </a:extLst>
          </p:cNvPr>
          <p:cNvPicPr>
            <a:picLocks noChangeAspect="1"/>
          </p:cNvPicPr>
          <p:nvPr/>
        </p:nvPicPr>
        <p:blipFill rotWithShape="1">
          <a:blip r:embed="rId2"/>
          <a:srcRect r="8045"/>
          <a:stretch/>
        </p:blipFill>
        <p:spPr>
          <a:xfrm>
            <a:off x="0" y="5923"/>
            <a:ext cx="14630400" cy="8352948"/>
          </a:xfrm>
          <a:prstGeom prst="rect">
            <a:avLst/>
          </a:prstGeom>
          <a:effectLst>
            <a:outerShdw dist="50800" sx="1000" sy="1000" algn="ctr" rotWithShape="0">
              <a:srgbClr val="000000"/>
            </a:outerShdw>
          </a:effectLst>
        </p:spPr>
      </p:pic>
      <p:sp>
        <p:nvSpPr>
          <p:cNvPr id="4" name="Speech Bubble: Rectangle with Corners Rounded 3">
            <a:extLst>
              <a:ext uri="{FF2B5EF4-FFF2-40B4-BE49-F238E27FC236}">
                <a16:creationId xmlns:a16="http://schemas.microsoft.com/office/drawing/2014/main" id="{BF923B47-A3D7-4B2B-8E9C-857FE51E7419}"/>
              </a:ext>
            </a:extLst>
          </p:cNvPr>
          <p:cNvSpPr/>
          <p:nvPr/>
        </p:nvSpPr>
        <p:spPr>
          <a:xfrm rot="10800000">
            <a:off x="6531429" y="2823587"/>
            <a:ext cx="4722725" cy="3125038"/>
          </a:xfrm>
          <a:prstGeom prst="wedgeRoundRectCallou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10010637-0B06-46C9-8B25-E401C3775012}"/>
              </a:ext>
            </a:extLst>
          </p:cNvPr>
          <p:cNvSpPr txBox="1"/>
          <p:nvPr/>
        </p:nvSpPr>
        <p:spPr>
          <a:xfrm>
            <a:off x="6742444" y="3044651"/>
            <a:ext cx="4260501" cy="2554545"/>
          </a:xfrm>
          <a:prstGeom prst="rect">
            <a:avLst/>
          </a:prstGeom>
          <a:noFill/>
          <a:ln>
            <a:noFill/>
          </a:ln>
        </p:spPr>
        <p:txBody>
          <a:bodyPr wrap="square" rtlCol="0">
            <a:spAutoFit/>
          </a:bodyPr>
          <a:lstStyle/>
          <a:p>
            <a:r>
              <a:rPr lang="en-US" sz="3200" dirty="0">
                <a:solidFill>
                  <a:srgbClr val="FFFF00"/>
                </a:solidFill>
                <a:effectLst>
                  <a:outerShdw blurRad="38100" dist="38100" dir="2700000" algn="tl">
                    <a:srgbClr val="000000">
                      <a:alpha val="43137"/>
                    </a:srgbClr>
                  </a:outerShdw>
                </a:effectLst>
              </a:rPr>
              <a:t>Maths! Maths! Maths!</a:t>
            </a:r>
          </a:p>
          <a:p>
            <a:r>
              <a:rPr lang="en-US" sz="3200" dirty="0">
                <a:solidFill>
                  <a:srgbClr val="FFFF00"/>
                </a:solidFill>
                <a:effectLst>
                  <a:outerShdw blurRad="38100" dist="38100" dir="2700000" algn="tl">
                    <a:srgbClr val="000000">
                      <a:alpha val="43137"/>
                    </a:srgbClr>
                  </a:outerShdw>
                </a:effectLst>
              </a:rPr>
              <a:t>I don’t like it</a:t>
            </a:r>
          </a:p>
          <a:p>
            <a:r>
              <a:rPr lang="en-US" sz="3200" dirty="0">
                <a:solidFill>
                  <a:srgbClr val="FFFF00"/>
                </a:solidFill>
                <a:effectLst>
                  <a:outerShdw blurRad="38100" dist="38100" dir="2700000" algn="tl">
                    <a:srgbClr val="000000">
                      <a:alpha val="43137"/>
                    </a:srgbClr>
                  </a:outerShdw>
                </a:effectLst>
              </a:rPr>
              <a:t>I avoid</a:t>
            </a:r>
          </a:p>
          <a:p>
            <a:r>
              <a:rPr lang="en-US" sz="3200" dirty="0">
                <a:solidFill>
                  <a:srgbClr val="FFFF00"/>
                </a:solidFill>
                <a:effectLst>
                  <a:outerShdw blurRad="38100" dist="38100" dir="2700000" algn="tl">
                    <a:srgbClr val="000000">
                      <a:alpha val="43137"/>
                    </a:srgbClr>
                  </a:outerShdw>
                </a:effectLst>
              </a:rPr>
              <a:t>But Maths likes me</a:t>
            </a:r>
          </a:p>
          <a:p>
            <a:r>
              <a:rPr lang="en-US" sz="3200" dirty="0">
                <a:solidFill>
                  <a:srgbClr val="FFFF00"/>
                </a:solidFill>
                <a:effectLst>
                  <a:outerShdw blurRad="38100" dist="38100" dir="2700000" algn="tl">
                    <a:srgbClr val="000000">
                      <a:alpha val="43137"/>
                    </a:srgbClr>
                  </a:outerShdw>
                </a:effectLst>
              </a:rPr>
              <a:t>I can’t avoid</a:t>
            </a:r>
            <a:endParaRPr lang="en-IN" sz="3200"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394511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2814300" y="7708900"/>
            <a:ext cx="1714500" cy="406400"/>
          </a:xfrm>
          <a:prstGeom prst="rect">
            <a:avLst/>
          </a:prstGeom>
          <a:solidFill>
            <a:srgbClr val="0C002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accent4">
                  <a:lumMod val="20000"/>
                  <a:lumOff val="80000"/>
                </a:schemeClr>
              </a:solidFill>
            </a:endParaRPr>
          </a:p>
        </p:txBody>
      </p:sp>
      <p:sp>
        <p:nvSpPr>
          <p:cNvPr id="4" name="TextBox 3">
            <a:extLst>
              <a:ext uri="{FF2B5EF4-FFF2-40B4-BE49-F238E27FC236}">
                <a16:creationId xmlns:a16="http://schemas.microsoft.com/office/drawing/2014/main" id="{B88C1B5B-A19F-4A85-BDB8-5F0035DB042E}"/>
              </a:ext>
            </a:extLst>
          </p:cNvPr>
          <p:cNvSpPr txBox="1"/>
          <p:nvPr/>
        </p:nvSpPr>
        <p:spPr>
          <a:xfrm>
            <a:off x="4129872" y="3125037"/>
            <a:ext cx="5617030" cy="1569660"/>
          </a:xfrm>
          <a:prstGeom prst="rect">
            <a:avLst/>
          </a:prstGeom>
          <a:noFill/>
        </p:spPr>
        <p:txBody>
          <a:bodyPr wrap="square" rtlCol="0">
            <a:spAutoFit/>
          </a:bodyPr>
          <a:lstStyle/>
          <a:p>
            <a:r>
              <a:rPr lang="en-US" sz="9600" b="1" dirty="0">
                <a:solidFill>
                  <a:schemeClr val="bg1"/>
                </a:solidFill>
              </a:rPr>
              <a:t>Thank You</a:t>
            </a:r>
            <a:endParaRPr lang="en-IN" sz="9600" b="1" dirty="0">
              <a:solidFill>
                <a:schemeClr val="bg1"/>
              </a:solidFill>
            </a:endParaRPr>
          </a:p>
        </p:txBody>
      </p:sp>
    </p:spTree>
    <p:extLst>
      <p:ext uri="{BB962C8B-B14F-4D97-AF65-F5344CB8AC3E}">
        <p14:creationId xmlns:p14="http://schemas.microsoft.com/office/powerpoint/2010/main" val="36678850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2CAD3A-4A61-431B-B7C2-17AB93FEC022}"/>
              </a:ext>
            </a:extLst>
          </p:cNvPr>
          <p:cNvPicPr>
            <a:picLocks noChangeAspect="1"/>
          </p:cNvPicPr>
          <p:nvPr/>
        </p:nvPicPr>
        <p:blipFill rotWithShape="1">
          <a:blip r:embed="rId2"/>
          <a:srcRect t="6614" b="3628"/>
          <a:stretch/>
        </p:blipFill>
        <p:spPr>
          <a:xfrm>
            <a:off x="1728586" y="3022498"/>
            <a:ext cx="4151514" cy="3726303"/>
          </a:xfrm>
          <a:prstGeom prst="rect">
            <a:avLst/>
          </a:prstGeom>
        </p:spPr>
      </p:pic>
      <p:sp>
        <p:nvSpPr>
          <p:cNvPr id="3" name="Text 2">
            <a:extLst>
              <a:ext uri="{FF2B5EF4-FFF2-40B4-BE49-F238E27FC236}">
                <a16:creationId xmlns:a16="http://schemas.microsoft.com/office/drawing/2014/main" id="{E6D22229-65EA-4562-A48F-B28BDAC8197B}"/>
              </a:ext>
            </a:extLst>
          </p:cNvPr>
          <p:cNvSpPr/>
          <p:nvPr/>
        </p:nvSpPr>
        <p:spPr>
          <a:xfrm>
            <a:off x="525296" y="1434160"/>
            <a:ext cx="6776323" cy="1026498"/>
          </a:xfrm>
          <a:prstGeom prst="rect">
            <a:avLst/>
          </a:prstGeom>
          <a:noFill/>
          <a:ln/>
        </p:spPr>
        <p:txBody>
          <a:bodyPr wrap="square" lIns="0" tIns="0" rIns="0" bIns="0" rtlCol="0" anchor="t"/>
          <a:lstStyle/>
          <a:p>
            <a:pPr marL="0" indent="0" algn="just">
              <a:lnSpc>
                <a:spcPct val="150000"/>
              </a:lnSpc>
              <a:buNone/>
            </a:pPr>
            <a:r>
              <a:rPr lang="en-US" sz="1600" dirty="0">
                <a:solidFill>
                  <a:srgbClr val="E0E4E6"/>
                </a:solidFill>
                <a:latin typeface="Barlow" pitchFamily="34" charset="0"/>
                <a:ea typeface="Barlow" pitchFamily="34" charset="-122"/>
                <a:cs typeface="Barlow" pitchFamily="34" charset="-120"/>
              </a:rPr>
              <a:t>Machine Learning involves algorithms that learn intricate patterns and relationships directly from data, enabling systems to perform tasks without explicit programming. It's about teaching computers to adapt and improve over time.</a:t>
            </a:r>
            <a:endParaRPr lang="en-US" sz="1600" dirty="0"/>
          </a:p>
        </p:txBody>
      </p:sp>
      <p:sp>
        <p:nvSpPr>
          <p:cNvPr id="4" name="Text 0">
            <a:extLst>
              <a:ext uri="{FF2B5EF4-FFF2-40B4-BE49-F238E27FC236}">
                <a16:creationId xmlns:a16="http://schemas.microsoft.com/office/drawing/2014/main" id="{0EEBEA8D-8E97-442D-825C-E73095B7006A}"/>
              </a:ext>
            </a:extLst>
          </p:cNvPr>
          <p:cNvSpPr/>
          <p:nvPr/>
        </p:nvSpPr>
        <p:spPr>
          <a:xfrm>
            <a:off x="525296" y="390812"/>
            <a:ext cx="6971109" cy="516374"/>
          </a:xfrm>
          <a:prstGeom prst="rect">
            <a:avLst/>
          </a:prstGeom>
          <a:noFill/>
          <a:ln/>
        </p:spPr>
        <p:txBody>
          <a:bodyPr wrap="none" lIns="0" tIns="0" rIns="0" bIns="0" rtlCol="0" anchor="t"/>
          <a:lstStyle/>
          <a:p>
            <a:pPr marL="0" indent="0" algn="l">
              <a:lnSpc>
                <a:spcPts val="4050"/>
              </a:lnSpc>
              <a:buNone/>
            </a:pPr>
            <a:r>
              <a:rPr lang="en-US" sz="3250" b="1" dirty="0">
                <a:solidFill>
                  <a:srgbClr val="F0FCFF"/>
                </a:solidFill>
                <a:latin typeface="Spline Sans Bold" pitchFamily="34" charset="0"/>
                <a:ea typeface="Spline Sans Bold" pitchFamily="34" charset="-122"/>
                <a:cs typeface="Spline Sans Bold" pitchFamily="34" charset="-120"/>
              </a:rPr>
              <a:t>Understanding the Core Connection</a:t>
            </a:r>
            <a:endParaRPr lang="en-US" sz="3250" dirty="0"/>
          </a:p>
        </p:txBody>
      </p:sp>
      <p:sp>
        <p:nvSpPr>
          <p:cNvPr id="5" name="Text 1">
            <a:extLst>
              <a:ext uri="{FF2B5EF4-FFF2-40B4-BE49-F238E27FC236}">
                <a16:creationId xmlns:a16="http://schemas.microsoft.com/office/drawing/2014/main" id="{0D6DFB56-7B07-4B03-9F83-B466FB2C303C}"/>
              </a:ext>
            </a:extLst>
          </p:cNvPr>
          <p:cNvSpPr/>
          <p:nvPr/>
        </p:nvSpPr>
        <p:spPr>
          <a:xfrm>
            <a:off x="525296" y="1188106"/>
            <a:ext cx="1496854" cy="187047"/>
          </a:xfrm>
          <a:prstGeom prst="rect">
            <a:avLst/>
          </a:prstGeom>
          <a:noFill/>
          <a:ln/>
        </p:spPr>
        <p:txBody>
          <a:bodyPr wrap="none" lIns="0" tIns="0" rIns="0" bIns="0" rtlCol="0" anchor="t"/>
          <a:lstStyle/>
          <a:p>
            <a:pPr marL="0" indent="0" algn="l">
              <a:lnSpc>
                <a:spcPts val="1450"/>
              </a:lnSpc>
              <a:buNone/>
            </a:pPr>
            <a:r>
              <a:rPr lang="en-US" sz="1600" b="1" dirty="0">
                <a:solidFill>
                  <a:srgbClr val="F0FCFF"/>
                </a:solidFill>
                <a:latin typeface="Spline Sans Bold" pitchFamily="34" charset="0"/>
                <a:ea typeface="Spline Sans Bold" pitchFamily="34" charset="-122"/>
                <a:cs typeface="Spline Sans Bold" pitchFamily="34" charset="-120"/>
              </a:rPr>
              <a:t>Machine Learning</a:t>
            </a:r>
            <a:endParaRPr lang="en-US" sz="1600" dirty="0"/>
          </a:p>
        </p:txBody>
      </p:sp>
    </p:spTree>
    <p:extLst>
      <p:ext uri="{BB962C8B-B14F-4D97-AF65-F5344CB8AC3E}">
        <p14:creationId xmlns:p14="http://schemas.microsoft.com/office/powerpoint/2010/main" val="36885395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28EF1A6C-0F20-47D7-B22C-D14FFEE6FD67}"/>
              </a:ext>
            </a:extLst>
          </p:cNvPr>
          <p:cNvSpPr/>
          <p:nvPr/>
        </p:nvSpPr>
        <p:spPr>
          <a:xfrm>
            <a:off x="525296" y="390812"/>
            <a:ext cx="6971109" cy="516374"/>
          </a:xfrm>
          <a:prstGeom prst="rect">
            <a:avLst/>
          </a:prstGeom>
          <a:noFill/>
          <a:ln/>
        </p:spPr>
        <p:txBody>
          <a:bodyPr wrap="none" lIns="0" tIns="0" rIns="0" bIns="0" rtlCol="0" anchor="t"/>
          <a:lstStyle/>
          <a:p>
            <a:pPr marL="0" indent="0" algn="l">
              <a:lnSpc>
                <a:spcPts val="4050"/>
              </a:lnSpc>
              <a:buNone/>
            </a:pPr>
            <a:r>
              <a:rPr lang="en-US" sz="3250" b="1" dirty="0">
                <a:solidFill>
                  <a:srgbClr val="F0FCFF"/>
                </a:solidFill>
                <a:latin typeface="Spline Sans Bold" pitchFamily="34" charset="0"/>
                <a:ea typeface="Spline Sans Bold" pitchFamily="34" charset="-122"/>
                <a:cs typeface="Spline Sans Bold" pitchFamily="34" charset="-120"/>
              </a:rPr>
              <a:t>Understanding the Core Connection</a:t>
            </a:r>
            <a:endParaRPr lang="en-US" sz="3250" dirty="0"/>
          </a:p>
        </p:txBody>
      </p:sp>
      <p:sp>
        <p:nvSpPr>
          <p:cNvPr id="3" name="Text 1">
            <a:extLst>
              <a:ext uri="{FF2B5EF4-FFF2-40B4-BE49-F238E27FC236}">
                <a16:creationId xmlns:a16="http://schemas.microsoft.com/office/drawing/2014/main" id="{557A4629-9DA8-4084-8FB1-5D06F1CECF5F}"/>
              </a:ext>
            </a:extLst>
          </p:cNvPr>
          <p:cNvSpPr/>
          <p:nvPr/>
        </p:nvSpPr>
        <p:spPr>
          <a:xfrm>
            <a:off x="525296" y="1188106"/>
            <a:ext cx="1496854" cy="187047"/>
          </a:xfrm>
          <a:prstGeom prst="rect">
            <a:avLst/>
          </a:prstGeom>
          <a:noFill/>
          <a:ln/>
        </p:spPr>
        <p:txBody>
          <a:bodyPr wrap="none" lIns="0" tIns="0" rIns="0" bIns="0" rtlCol="0" anchor="t"/>
          <a:lstStyle/>
          <a:p>
            <a:pPr marL="0" indent="0" algn="l">
              <a:lnSpc>
                <a:spcPts val="1450"/>
              </a:lnSpc>
              <a:buNone/>
            </a:pPr>
            <a:r>
              <a:rPr lang="en-US" sz="1600" b="1" dirty="0">
                <a:solidFill>
                  <a:srgbClr val="F0FCFF"/>
                </a:solidFill>
                <a:latin typeface="Spline Sans Bold" pitchFamily="34" charset="0"/>
                <a:ea typeface="Spline Sans Bold" pitchFamily="34" charset="-122"/>
                <a:cs typeface="Spline Sans Bold" pitchFamily="34" charset="-120"/>
              </a:rPr>
              <a:t>Machine Learning</a:t>
            </a:r>
            <a:endParaRPr lang="en-US" sz="1600" dirty="0"/>
          </a:p>
        </p:txBody>
      </p:sp>
      <p:sp>
        <p:nvSpPr>
          <p:cNvPr id="4" name="Text 2">
            <a:extLst>
              <a:ext uri="{FF2B5EF4-FFF2-40B4-BE49-F238E27FC236}">
                <a16:creationId xmlns:a16="http://schemas.microsoft.com/office/drawing/2014/main" id="{3686634A-328B-4EC4-91FD-4BADF74A875B}"/>
              </a:ext>
            </a:extLst>
          </p:cNvPr>
          <p:cNvSpPr/>
          <p:nvPr/>
        </p:nvSpPr>
        <p:spPr>
          <a:xfrm>
            <a:off x="525296" y="1434160"/>
            <a:ext cx="6776323" cy="1026498"/>
          </a:xfrm>
          <a:prstGeom prst="rect">
            <a:avLst/>
          </a:prstGeom>
          <a:noFill/>
          <a:ln/>
        </p:spPr>
        <p:txBody>
          <a:bodyPr wrap="square" lIns="0" tIns="0" rIns="0" bIns="0" rtlCol="0" anchor="t"/>
          <a:lstStyle/>
          <a:p>
            <a:pPr marL="0" indent="0" algn="just">
              <a:lnSpc>
                <a:spcPct val="150000"/>
              </a:lnSpc>
              <a:buNone/>
            </a:pPr>
            <a:r>
              <a:rPr lang="en-US" sz="1600" dirty="0">
                <a:solidFill>
                  <a:srgbClr val="E0E4E6"/>
                </a:solidFill>
                <a:latin typeface="Barlow" pitchFamily="34" charset="0"/>
                <a:ea typeface="Barlow" pitchFamily="34" charset="-122"/>
                <a:cs typeface="Barlow" pitchFamily="34" charset="-120"/>
              </a:rPr>
              <a:t>Machine Learning involves algorithms that learn intricate patterns and relationships directly from data, enabling systems to perform tasks without explicit programming. It's about teaching computers to adapt and improve over time.</a:t>
            </a:r>
            <a:endParaRPr lang="en-US" sz="1600" dirty="0"/>
          </a:p>
        </p:txBody>
      </p:sp>
      <p:pic>
        <p:nvPicPr>
          <p:cNvPr id="5" name="Picture 4">
            <a:extLst>
              <a:ext uri="{FF2B5EF4-FFF2-40B4-BE49-F238E27FC236}">
                <a16:creationId xmlns:a16="http://schemas.microsoft.com/office/drawing/2014/main" id="{7123EA60-0355-4E1D-AA8D-E44A81A17DCB}"/>
              </a:ext>
            </a:extLst>
          </p:cNvPr>
          <p:cNvPicPr>
            <a:picLocks noChangeAspect="1"/>
          </p:cNvPicPr>
          <p:nvPr/>
        </p:nvPicPr>
        <p:blipFill rotWithShape="1">
          <a:blip r:embed="rId2"/>
          <a:srcRect t="6614" b="3628"/>
          <a:stretch/>
        </p:blipFill>
        <p:spPr>
          <a:xfrm>
            <a:off x="1728586" y="3022498"/>
            <a:ext cx="4151514" cy="3726303"/>
          </a:xfrm>
          <a:prstGeom prst="rect">
            <a:avLst/>
          </a:prstGeom>
        </p:spPr>
      </p:pic>
      <p:sp>
        <p:nvSpPr>
          <p:cNvPr id="6" name="Text 3">
            <a:extLst>
              <a:ext uri="{FF2B5EF4-FFF2-40B4-BE49-F238E27FC236}">
                <a16:creationId xmlns:a16="http://schemas.microsoft.com/office/drawing/2014/main" id="{2B612607-8176-495D-8CE3-68DE9F0EC556}"/>
              </a:ext>
            </a:extLst>
          </p:cNvPr>
          <p:cNvSpPr/>
          <p:nvPr/>
        </p:nvSpPr>
        <p:spPr>
          <a:xfrm>
            <a:off x="7509986" y="1188107"/>
            <a:ext cx="1496854" cy="187047"/>
          </a:xfrm>
          <a:prstGeom prst="rect">
            <a:avLst/>
          </a:prstGeom>
          <a:noFill/>
          <a:ln/>
        </p:spPr>
        <p:txBody>
          <a:bodyPr wrap="none" lIns="0" tIns="0" rIns="0" bIns="0" rtlCol="0" anchor="t"/>
          <a:lstStyle/>
          <a:p>
            <a:pPr marL="0" indent="0" algn="l">
              <a:lnSpc>
                <a:spcPts val="1450"/>
              </a:lnSpc>
              <a:buNone/>
            </a:pPr>
            <a:r>
              <a:rPr lang="en-US" sz="1600" b="1" dirty="0">
                <a:solidFill>
                  <a:srgbClr val="F0FCFF"/>
                </a:solidFill>
                <a:latin typeface="Spline Sans Bold" pitchFamily="34" charset="0"/>
                <a:ea typeface="Spline Sans Bold" pitchFamily="34" charset="-122"/>
                <a:cs typeface="Spline Sans Bold" pitchFamily="34" charset="-120"/>
              </a:rPr>
              <a:t>Statistics</a:t>
            </a:r>
            <a:endParaRPr lang="en-US" sz="1150" dirty="0"/>
          </a:p>
        </p:txBody>
      </p:sp>
      <p:sp>
        <p:nvSpPr>
          <p:cNvPr id="7" name="Text 4">
            <a:extLst>
              <a:ext uri="{FF2B5EF4-FFF2-40B4-BE49-F238E27FC236}">
                <a16:creationId xmlns:a16="http://schemas.microsoft.com/office/drawing/2014/main" id="{14A80516-F54E-4A7F-94C5-384098D11C9F}"/>
              </a:ext>
            </a:extLst>
          </p:cNvPr>
          <p:cNvSpPr/>
          <p:nvPr/>
        </p:nvSpPr>
        <p:spPr>
          <a:xfrm>
            <a:off x="7509986" y="1459715"/>
            <a:ext cx="6612017" cy="646867"/>
          </a:xfrm>
          <a:prstGeom prst="rect">
            <a:avLst/>
          </a:prstGeom>
          <a:noFill/>
          <a:ln/>
        </p:spPr>
        <p:txBody>
          <a:bodyPr wrap="square" lIns="0" tIns="0" rIns="0" bIns="0" rtlCol="0" anchor="t"/>
          <a:lstStyle/>
          <a:p>
            <a:pPr marL="0" indent="0" algn="l">
              <a:lnSpc>
                <a:spcPct val="150000"/>
              </a:lnSpc>
              <a:buNone/>
            </a:pPr>
            <a:r>
              <a:rPr lang="en-US" sz="1600" dirty="0">
                <a:solidFill>
                  <a:srgbClr val="E0E4E6"/>
                </a:solidFill>
                <a:latin typeface="Barlow" pitchFamily="34" charset="0"/>
                <a:ea typeface="Barlow" pitchFamily="34" charset="-122"/>
                <a:cs typeface="Barlow" pitchFamily="34" charset="-120"/>
              </a:rPr>
              <a:t>Statistics, on the other hand, is the scientific discipline dedicated to the rigorous collection, meticulous analysis, insightful interpretation, and effective presentation of data. It provides the tools to understand the underlying structure of information.</a:t>
            </a:r>
            <a:endParaRPr lang="en-US" sz="1600" dirty="0"/>
          </a:p>
        </p:txBody>
      </p:sp>
    </p:spTree>
    <p:extLst>
      <p:ext uri="{BB962C8B-B14F-4D97-AF65-F5344CB8AC3E}">
        <p14:creationId xmlns:p14="http://schemas.microsoft.com/office/powerpoint/2010/main" val="39304815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02305C5F-4DF7-45CB-9BD8-58D7CC13D4B6}"/>
              </a:ext>
            </a:extLst>
          </p:cNvPr>
          <p:cNvSpPr/>
          <p:nvPr/>
        </p:nvSpPr>
        <p:spPr>
          <a:xfrm>
            <a:off x="525296" y="390812"/>
            <a:ext cx="6971109" cy="516374"/>
          </a:xfrm>
          <a:prstGeom prst="rect">
            <a:avLst/>
          </a:prstGeom>
          <a:noFill/>
          <a:ln/>
        </p:spPr>
        <p:txBody>
          <a:bodyPr wrap="none" lIns="0" tIns="0" rIns="0" bIns="0" rtlCol="0" anchor="t"/>
          <a:lstStyle/>
          <a:p>
            <a:pPr marL="0" indent="0" algn="l">
              <a:lnSpc>
                <a:spcPts val="4050"/>
              </a:lnSpc>
              <a:buNone/>
            </a:pPr>
            <a:r>
              <a:rPr lang="en-US" sz="3250" b="1" dirty="0">
                <a:solidFill>
                  <a:srgbClr val="F0FCFF"/>
                </a:solidFill>
                <a:latin typeface="Spline Sans Bold" pitchFamily="34" charset="0"/>
                <a:ea typeface="Spline Sans Bold" pitchFamily="34" charset="-122"/>
                <a:cs typeface="Spline Sans Bold" pitchFamily="34" charset="-120"/>
              </a:rPr>
              <a:t>Understanding the Core Connection</a:t>
            </a:r>
            <a:endParaRPr lang="en-US" sz="3250" dirty="0"/>
          </a:p>
        </p:txBody>
      </p:sp>
      <p:sp>
        <p:nvSpPr>
          <p:cNvPr id="3" name="Text 1">
            <a:extLst>
              <a:ext uri="{FF2B5EF4-FFF2-40B4-BE49-F238E27FC236}">
                <a16:creationId xmlns:a16="http://schemas.microsoft.com/office/drawing/2014/main" id="{8460FA0A-7315-455A-BF08-D80B6ED036BC}"/>
              </a:ext>
            </a:extLst>
          </p:cNvPr>
          <p:cNvSpPr/>
          <p:nvPr/>
        </p:nvSpPr>
        <p:spPr>
          <a:xfrm>
            <a:off x="525296" y="1188106"/>
            <a:ext cx="1496854" cy="187047"/>
          </a:xfrm>
          <a:prstGeom prst="rect">
            <a:avLst/>
          </a:prstGeom>
          <a:noFill/>
          <a:ln/>
        </p:spPr>
        <p:txBody>
          <a:bodyPr wrap="none" lIns="0" tIns="0" rIns="0" bIns="0" rtlCol="0" anchor="t"/>
          <a:lstStyle/>
          <a:p>
            <a:pPr marL="0" indent="0" algn="l">
              <a:lnSpc>
                <a:spcPts val="1450"/>
              </a:lnSpc>
              <a:buNone/>
            </a:pPr>
            <a:r>
              <a:rPr lang="en-US" sz="1600" b="1" dirty="0">
                <a:solidFill>
                  <a:srgbClr val="F0FCFF"/>
                </a:solidFill>
                <a:latin typeface="Spline Sans Bold" pitchFamily="34" charset="0"/>
                <a:ea typeface="Spline Sans Bold" pitchFamily="34" charset="-122"/>
                <a:cs typeface="Spline Sans Bold" pitchFamily="34" charset="-120"/>
              </a:rPr>
              <a:t>Machine Learning</a:t>
            </a:r>
            <a:endParaRPr lang="en-US" sz="1600" dirty="0"/>
          </a:p>
        </p:txBody>
      </p:sp>
      <p:sp>
        <p:nvSpPr>
          <p:cNvPr id="4" name="Text 2">
            <a:extLst>
              <a:ext uri="{FF2B5EF4-FFF2-40B4-BE49-F238E27FC236}">
                <a16:creationId xmlns:a16="http://schemas.microsoft.com/office/drawing/2014/main" id="{4F0DCD4E-7437-45B6-AD34-763419777426}"/>
              </a:ext>
            </a:extLst>
          </p:cNvPr>
          <p:cNvSpPr/>
          <p:nvPr/>
        </p:nvSpPr>
        <p:spPr>
          <a:xfrm>
            <a:off x="525296" y="1434160"/>
            <a:ext cx="6776323" cy="1026498"/>
          </a:xfrm>
          <a:prstGeom prst="rect">
            <a:avLst/>
          </a:prstGeom>
          <a:noFill/>
          <a:ln/>
        </p:spPr>
        <p:txBody>
          <a:bodyPr wrap="square" lIns="0" tIns="0" rIns="0" bIns="0" rtlCol="0" anchor="t"/>
          <a:lstStyle/>
          <a:p>
            <a:pPr marL="0" indent="0" algn="just">
              <a:lnSpc>
                <a:spcPct val="150000"/>
              </a:lnSpc>
              <a:buNone/>
            </a:pPr>
            <a:r>
              <a:rPr lang="en-US" sz="1600" dirty="0">
                <a:solidFill>
                  <a:srgbClr val="E0E4E6"/>
                </a:solidFill>
                <a:latin typeface="Barlow" pitchFamily="34" charset="0"/>
                <a:ea typeface="Barlow" pitchFamily="34" charset="-122"/>
                <a:cs typeface="Barlow" pitchFamily="34" charset="-120"/>
              </a:rPr>
              <a:t>Machine Learning involves algorithms that learn intricate patterns and relationships directly from data, enabling systems to perform tasks without explicit programming. It's about teaching computers to adapt and improve over time.</a:t>
            </a:r>
            <a:endParaRPr lang="en-US" sz="1600" dirty="0"/>
          </a:p>
        </p:txBody>
      </p:sp>
      <p:pic>
        <p:nvPicPr>
          <p:cNvPr id="5" name="Picture 4">
            <a:extLst>
              <a:ext uri="{FF2B5EF4-FFF2-40B4-BE49-F238E27FC236}">
                <a16:creationId xmlns:a16="http://schemas.microsoft.com/office/drawing/2014/main" id="{4413FF74-5B9B-419C-9CB4-81B9854E1A44}"/>
              </a:ext>
            </a:extLst>
          </p:cNvPr>
          <p:cNvPicPr>
            <a:picLocks noChangeAspect="1"/>
          </p:cNvPicPr>
          <p:nvPr/>
        </p:nvPicPr>
        <p:blipFill rotWithShape="1">
          <a:blip r:embed="rId2"/>
          <a:srcRect t="6614" b="3628"/>
          <a:stretch/>
        </p:blipFill>
        <p:spPr>
          <a:xfrm>
            <a:off x="1728586" y="3022498"/>
            <a:ext cx="4151514" cy="3726303"/>
          </a:xfrm>
          <a:prstGeom prst="rect">
            <a:avLst/>
          </a:prstGeom>
        </p:spPr>
      </p:pic>
      <p:sp>
        <p:nvSpPr>
          <p:cNvPr id="6" name="Text 3">
            <a:extLst>
              <a:ext uri="{FF2B5EF4-FFF2-40B4-BE49-F238E27FC236}">
                <a16:creationId xmlns:a16="http://schemas.microsoft.com/office/drawing/2014/main" id="{D86A10BF-6A03-4FE5-8FCF-110C7D87E236}"/>
              </a:ext>
            </a:extLst>
          </p:cNvPr>
          <p:cNvSpPr/>
          <p:nvPr/>
        </p:nvSpPr>
        <p:spPr>
          <a:xfrm>
            <a:off x="7509986" y="1188107"/>
            <a:ext cx="1496854" cy="187047"/>
          </a:xfrm>
          <a:prstGeom prst="rect">
            <a:avLst/>
          </a:prstGeom>
          <a:noFill/>
          <a:ln/>
        </p:spPr>
        <p:txBody>
          <a:bodyPr wrap="none" lIns="0" tIns="0" rIns="0" bIns="0" rtlCol="0" anchor="t"/>
          <a:lstStyle/>
          <a:p>
            <a:pPr marL="0" indent="0" algn="l">
              <a:lnSpc>
                <a:spcPts val="1450"/>
              </a:lnSpc>
              <a:buNone/>
            </a:pPr>
            <a:r>
              <a:rPr lang="en-US" sz="1600" b="1" dirty="0">
                <a:solidFill>
                  <a:srgbClr val="F0FCFF"/>
                </a:solidFill>
                <a:latin typeface="Spline Sans Bold" pitchFamily="34" charset="0"/>
                <a:ea typeface="Spline Sans Bold" pitchFamily="34" charset="-122"/>
                <a:cs typeface="Spline Sans Bold" pitchFamily="34" charset="-120"/>
              </a:rPr>
              <a:t>Statistics</a:t>
            </a:r>
            <a:endParaRPr lang="en-US" sz="1150" dirty="0"/>
          </a:p>
        </p:txBody>
      </p:sp>
      <p:sp>
        <p:nvSpPr>
          <p:cNvPr id="7" name="Text 4">
            <a:extLst>
              <a:ext uri="{FF2B5EF4-FFF2-40B4-BE49-F238E27FC236}">
                <a16:creationId xmlns:a16="http://schemas.microsoft.com/office/drawing/2014/main" id="{57A16BC4-5E3B-4F1F-8474-B27BD15D6B6B}"/>
              </a:ext>
            </a:extLst>
          </p:cNvPr>
          <p:cNvSpPr/>
          <p:nvPr/>
        </p:nvSpPr>
        <p:spPr>
          <a:xfrm>
            <a:off x="7509986" y="1459715"/>
            <a:ext cx="6612017" cy="646867"/>
          </a:xfrm>
          <a:prstGeom prst="rect">
            <a:avLst/>
          </a:prstGeom>
          <a:noFill/>
          <a:ln/>
        </p:spPr>
        <p:txBody>
          <a:bodyPr wrap="square" lIns="0" tIns="0" rIns="0" bIns="0" rtlCol="0" anchor="t"/>
          <a:lstStyle/>
          <a:p>
            <a:pPr marL="0" indent="0" algn="l">
              <a:lnSpc>
                <a:spcPct val="150000"/>
              </a:lnSpc>
              <a:buNone/>
            </a:pPr>
            <a:r>
              <a:rPr lang="en-US" sz="1600" dirty="0">
                <a:solidFill>
                  <a:srgbClr val="E0E4E6"/>
                </a:solidFill>
                <a:latin typeface="Barlow" pitchFamily="34" charset="0"/>
                <a:ea typeface="Barlow" pitchFamily="34" charset="-122"/>
                <a:cs typeface="Barlow" pitchFamily="34" charset="-120"/>
              </a:rPr>
              <a:t>Statistics, on the other hand, is the scientific discipline dedicated to the rigorous collection, meticulous analysis, insightful interpretation, and effective presentation of data. It provides the tools to understand the underlying structure of information.</a:t>
            </a:r>
            <a:endParaRPr lang="en-US" sz="1600" dirty="0"/>
          </a:p>
        </p:txBody>
      </p:sp>
      <p:pic>
        <p:nvPicPr>
          <p:cNvPr id="8" name="Picture 7">
            <a:extLst>
              <a:ext uri="{FF2B5EF4-FFF2-40B4-BE49-F238E27FC236}">
                <a16:creationId xmlns:a16="http://schemas.microsoft.com/office/drawing/2014/main" id="{7BE58489-245D-4970-AE45-DDC397B82196}"/>
              </a:ext>
            </a:extLst>
          </p:cNvPr>
          <p:cNvPicPr>
            <a:picLocks noChangeAspect="1"/>
          </p:cNvPicPr>
          <p:nvPr/>
        </p:nvPicPr>
        <p:blipFill>
          <a:blip r:embed="rId3"/>
          <a:stretch>
            <a:fillRect/>
          </a:stretch>
        </p:blipFill>
        <p:spPr>
          <a:xfrm>
            <a:off x="8258413" y="3069214"/>
            <a:ext cx="3679587" cy="3679587"/>
          </a:xfrm>
          <a:prstGeom prst="rect">
            <a:avLst/>
          </a:prstGeom>
        </p:spPr>
      </p:pic>
    </p:spTree>
    <p:extLst>
      <p:ext uri="{BB962C8B-B14F-4D97-AF65-F5344CB8AC3E}">
        <p14:creationId xmlns:p14="http://schemas.microsoft.com/office/powerpoint/2010/main" val="11389675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56CF3B1B-7922-459B-804D-3B15C2079014}"/>
              </a:ext>
            </a:extLst>
          </p:cNvPr>
          <p:cNvSpPr/>
          <p:nvPr/>
        </p:nvSpPr>
        <p:spPr>
          <a:xfrm>
            <a:off x="525296" y="390812"/>
            <a:ext cx="6971109" cy="516374"/>
          </a:xfrm>
          <a:prstGeom prst="rect">
            <a:avLst/>
          </a:prstGeom>
          <a:noFill/>
          <a:ln/>
        </p:spPr>
        <p:txBody>
          <a:bodyPr wrap="none" lIns="0" tIns="0" rIns="0" bIns="0" rtlCol="0" anchor="t"/>
          <a:lstStyle/>
          <a:p>
            <a:pPr marL="0" indent="0" algn="l">
              <a:lnSpc>
                <a:spcPts val="4050"/>
              </a:lnSpc>
              <a:buNone/>
            </a:pPr>
            <a:r>
              <a:rPr lang="en-US" sz="3250" b="1" dirty="0">
                <a:solidFill>
                  <a:srgbClr val="F0FCFF"/>
                </a:solidFill>
                <a:latin typeface="Spline Sans Bold" pitchFamily="34" charset="0"/>
                <a:ea typeface="Spline Sans Bold" pitchFamily="34" charset="-122"/>
                <a:cs typeface="Spline Sans Bold" pitchFamily="34" charset="-120"/>
              </a:rPr>
              <a:t>Understanding the Core Connection</a:t>
            </a:r>
            <a:endParaRPr lang="en-US" sz="3250" dirty="0"/>
          </a:p>
        </p:txBody>
      </p:sp>
      <p:sp>
        <p:nvSpPr>
          <p:cNvPr id="3" name="Text 1">
            <a:extLst>
              <a:ext uri="{FF2B5EF4-FFF2-40B4-BE49-F238E27FC236}">
                <a16:creationId xmlns:a16="http://schemas.microsoft.com/office/drawing/2014/main" id="{466ACD9A-7BF2-48F9-8FCA-E39AD1984E8F}"/>
              </a:ext>
            </a:extLst>
          </p:cNvPr>
          <p:cNvSpPr/>
          <p:nvPr/>
        </p:nvSpPr>
        <p:spPr>
          <a:xfrm>
            <a:off x="525296" y="1188106"/>
            <a:ext cx="1496854" cy="187047"/>
          </a:xfrm>
          <a:prstGeom prst="rect">
            <a:avLst/>
          </a:prstGeom>
          <a:noFill/>
          <a:ln/>
        </p:spPr>
        <p:txBody>
          <a:bodyPr wrap="none" lIns="0" tIns="0" rIns="0" bIns="0" rtlCol="0" anchor="t"/>
          <a:lstStyle/>
          <a:p>
            <a:pPr marL="0" indent="0" algn="l">
              <a:lnSpc>
                <a:spcPts val="1450"/>
              </a:lnSpc>
              <a:buNone/>
            </a:pPr>
            <a:r>
              <a:rPr lang="en-US" sz="1600" b="1" dirty="0">
                <a:solidFill>
                  <a:srgbClr val="F0FCFF"/>
                </a:solidFill>
                <a:latin typeface="Spline Sans Bold" pitchFamily="34" charset="0"/>
                <a:ea typeface="Spline Sans Bold" pitchFamily="34" charset="-122"/>
                <a:cs typeface="Spline Sans Bold" pitchFamily="34" charset="-120"/>
              </a:rPr>
              <a:t>Machine Learning</a:t>
            </a:r>
            <a:endParaRPr lang="en-US" sz="1600" dirty="0"/>
          </a:p>
        </p:txBody>
      </p:sp>
      <p:sp>
        <p:nvSpPr>
          <p:cNvPr id="4" name="Text 2">
            <a:extLst>
              <a:ext uri="{FF2B5EF4-FFF2-40B4-BE49-F238E27FC236}">
                <a16:creationId xmlns:a16="http://schemas.microsoft.com/office/drawing/2014/main" id="{840D0F44-8C42-4E6B-89D9-750410C5AFF1}"/>
              </a:ext>
            </a:extLst>
          </p:cNvPr>
          <p:cNvSpPr/>
          <p:nvPr/>
        </p:nvSpPr>
        <p:spPr>
          <a:xfrm>
            <a:off x="525296" y="1434160"/>
            <a:ext cx="6776323" cy="1026498"/>
          </a:xfrm>
          <a:prstGeom prst="rect">
            <a:avLst/>
          </a:prstGeom>
          <a:noFill/>
          <a:ln/>
        </p:spPr>
        <p:txBody>
          <a:bodyPr wrap="square" lIns="0" tIns="0" rIns="0" bIns="0" rtlCol="0" anchor="t"/>
          <a:lstStyle/>
          <a:p>
            <a:pPr marL="0" indent="0" algn="just">
              <a:lnSpc>
                <a:spcPct val="150000"/>
              </a:lnSpc>
              <a:buNone/>
            </a:pPr>
            <a:r>
              <a:rPr lang="en-US" sz="1600" dirty="0">
                <a:solidFill>
                  <a:srgbClr val="E0E4E6"/>
                </a:solidFill>
                <a:latin typeface="Barlow" pitchFamily="34" charset="0"/>
                <a:ea typeface="Barlow" pitchFamily="34" charset="-122"/>
                <a:cs typeface="Barlow" pitchFamily="34" charset="-120"/>
              </a:rPr>
              <a:t>Machine Learning involves algorithms that learn intricate patterns and relationships directly from data, enabling systems to perform tasks without explicit programming. It's about teaching computers to adapt and improve over time.</a:t>
            </a:r>
            <a:endParaRPr lang="en-US" sz="1600" dirty="0"/>
          </a:p>
        </p:txBody>
      </p:sp>
      <p:pic>
        <p:nvPicPr>
          <p:cNvPr id="5" name="Picture 4">
            <a:extLst>
              <a:ext uri="{FF2B5EF4-FFF2-40B4-BE49-F238E27FC236}">
                <a16:creationId xmlns:a16="http://schemas.microsoft.com/office/drawing/2014/main" id="{BF7AA914-7070-4861-AC50-658DC43A4CD6}"/>
              </a:ext>
            </a:extLst>
          </p:cNvPr>
          <p:cNvPicPr>
            <a:picLocks noChangeAspect="1"/>
          </p:cNvPicPr>
          <p:nvPr/>
        </p:nvPicPr>
        <p:blipFill rotWithShape="1">
          <a:blip r:embed="rId2"/>
          <a:srcRect t="6614" b="3628"/>
          <a:stretch/>
        </p:blipFill>
        <p:spPr>
          <a:xfrm>
            <a:off x="1728586" y="3022498"/>
            <a:ext cx="4151514" cy="3726303"/>
          </a:xfrm>
          <a:prstGeom prst="rect">
            <a:avLst/>
          </a:prstGeom>
        </p:spPr>
      </p:pic>
      <p:sp>
        <p:nvSpPr>
          <p:cNvPr id="6" name="Text 3">
            <a:extLst>
              <a:ext uri="{FF2B5EF4-FFF2-40B4-BE49-F238E27FC236}">
                <a16:creationId xmlns:a16="http://schemas.microsoft.com/office/drawing/2014/main" id="{478A97E8-37AB-4859-BDE4-A7208455DD25}"/>
              </a:ext>
            </a:extLst>
          </p:cNvPr>
          <p:cNvSpPr/>
          <p:nvPr/>
        </p:nvSpPr>
        <p:spPr>
          <a:xfrm>
            <a:off x="7509986" y="1188107"/>
            <a:ext cx="1496854" cy="187047"/>
          </a:xfrm>
          <a:prstGeom prst="rect">
            <a:avLst/>
          </a:prstGeom>
          <a:noFill/>
          <a:ln/>
        </p:spPr>
        <p:txBody>
          <a:bodyPr wrap="none" lIns="0" tIns="0" rIns="0" bIns="0" rtlCol="0" anchor="t"/>
          <a:lstStyle/>
          <a:p>
            <a:pPr marL="0" indent="0" algn="l">
              <a:lnSpc>
                <a:spcPts val="1450"/>
              </a:lnSpc>
              <a:buNone/>
            </a:pPr>
            <a:r>
              <a:rPr lang="en-US" sz="1600" b="1" dirty="0">
                <a:solidFill>
                  <a:srgbClr val="F0FCFF"/>
                </a:solidFill>
                <a:latin typeface="Spline Sans Bold" pitchFamily="34" charset="0"/>
                <a:ea typeface="Spline Sans Bold" pitchFamily="34" charset="-122"/>
                <a:cs typeface="Spline Sans Bold" pitchFamily="34" charset="-120"/>
              </a:rPr>
              <a:t>Statistics</a:t>
            </a:r>
            <a:endParaRPr lang="en-US" sz="1150" dirty="0"/>
          </a:p>
        </p:txBody>
      </p:sp>
      <p:sp>
        <p:nvSpPr>
          <p:cNvPr id="7" name="Text 4">
            <a:extLst>
              <a:ext uri="{FF2B5EF4-FFF2-40B4-BE49-F238E27FC236}">
                <a16:creationId xmlns:a16="http://schemas.microsoft.com/office/drawing/2014/main" id="{4AF115CC-7791-4677-ABA5-2D0BD5E4E0C5}"/>
              </a:ext>
            </a:extLst>
          </p:cNvPr>
          <p:cNvSpPr/>
          <p:nvPr/>
        </p:nvSpPr>
        <p:spPr>
          <a:xfrm>
            <a:off x="7509986" y="1459715"/>
            <a:ext cx="6612017" cy="646867"/>
          </a:xfrm>
          <a:prstGeom prst="rect">
            <a:avLst/>
          </a:prstGeom>
          <a:noFill/>
          <a:ln/>
        </p:spPr>
        <p:txBody>
          <a:bodyPr wrap="square" lIns="0" tIns="0" rIns="0" bIns="0" rtlCol="0" anchor="t"/>
          <a:lstStyle/>
          <a:p>
            <a:pPr marL="0" indent="0" algn="l">
              <a:lnSpc>
                <a:spcPct val="150000"/>
              </a:lnSpc>
              <a:buNone/>
            </a:pPr>
            <a:r>
              <a:rPr lang="en-US" sz="1600" dirty="0">
                <a:solidFill>
                  <a:srgbClr val="E0E4E6"/>
                </a:solidFill>
                <a:latin typeface="Barlow" pitchFamily="34" charset="0"/>
                <a:ea typeface="Barlow" pitchFamily="34" charset="-122"/>
                <a:cs typeface="Barlow" pitchFamily="34" charset="-120"/>
              </a:rPr>
              <a:t>Statistics, on the other hand, is the scientific discipline dedicated to the rigorous collection, meticulous analysis, insightful interpretation, and effective presentation of data. It provides the tools to understand the underlying structure of information.</a:t>
            </a:r>
            <a:endParaRPr lang="en-US" sz="1600" dirty="0"/>
          </a:p>
        </p:txBody>
      </p:sp>
      <p:pic>
        <p:nvPicPr>
          <p:cNvPr id="8" name="Picture 7">
            <a:extLst>
              <a:ext uri="{FF2B5EF4-FFF2-40B4-BE49-F238E27FC236}">
                <a16:creationId xmlns:a16="http://schemas.microsoft.com/office/drawing/2014/main" id="{13E695B0-A5A2-4F8C-B018-0D44FC5C535A}"/>
              </a:ext>
            </a:extLst>
          </p:cNvPr>
          <p:cNvPicPr>
            <a:picLocks noChangeAspect="1"/>
          </p:cNvPicPr>
          <p:nvPr/>
        </p:nvPicPr>
        <p:blipFill>
          <a:blip r:embed="rId3"/>
          <a:stretch>
            <a:fillRect/>
          </a:stretch>
        </p:blipFill>
        <p:spPr>
          <a:xfrm>
            <a:off x="8258413" y="3069214"/>
            <a:ext cx="3679587" cy="3679587"/>
          </a:xfrm>
          <a:prstGeom prst="rect">
            <a:avLst/>
          </a:prstGeom>
        </p:spPr>
      </p:pic>
      <p:sp>
        <p:nvSpPr>
          <p:cNvPr id="9" name="Text 5">
            <a:extLst>
              <a:ext uri="{FF2B5EF4-FFF2-40B4-BE49-F238E27FC236}">
                <a16:creationId xmlns:a16="http://schemas.microsoft.com/office/drawing/2014/main" id="{153188EE-3E59-4D50-B25E-7D79342569B5}"/>
              </a:ext>
            </a:extLst>
          </p:cNvPr>
          <p:cNvSpPr/>
          <p:nvPr/>
        </p:nvSpPr>
        <p:spPr>
          <a:xfrm>
            <a:off x="525296" y="6911099"/>
            <a:ext cx="13552646" cy="431244"/>
          </a:xfrm>
          <a:prstGeom prst="rect">
            <a:avLst/>
          </a:prstGeom>
          <a:noFill/>
          <a:ln/>
        </p:spPr>
        <p:txBody>
          <a:bodyPr wrap="square" lIns="0" tIns="0" rIns="0" bIns="0" rtlCol="0" anchor="t"/>
          <a:lstStyle/>
          <a:p>
            <a:pPr marL="0" indent="0" algn="l">
              <a:lnSpc>
                <a:spcPct val="150000"/>
              </a:lnSpc>
              <a:buNone/>
            </a:pPr>
            <a:r>
              <a:rPr lang="en-US" sz="1600" dirty="0">
                <a:solidFill>
                  <a:srgbClr val="E0E4E6"/>
                </a:solidFill>
                <a:latin typeface="Barlow" pitchFamily="34" charset="0"/>
                <a:ea typeface="Barlow" pitchFamily="34" charset="-122"/>
                <a:cs typeface="Barlow" pitchFamily="34" charset="-120"/>
              </a:rPr>
              <a:t>At its heart, Machine Learning can be viewed as applied statistics, automating and scaling complex data analysis. The predictive accuracy of ML models is often directly proportional to the statistical rigor employed in their design and implementation.</a:t>
            </a:r>
            <a:endParaRPr lang="en-US" sz="1600" dirty="0"/>
          </a:p>
        </p:txBody>
      </p:sp>
    </p:spTree>
    <p:extLst>
      <p:ext uri="{BB962C8B-B14F-4D97-AF65-F5344CB8AC3E}">
        <p14:creationId xmlns:p14="http://schemas.microsoft.com/office/powerpoint/2010/main" val="34377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7013D018-F618-41E2-8262-E2B98352606F}"/>
              </a:ext>
            </a:extLst>
          </p:cNvPr>
          <p:cNvSpPr/>
          <p:nvPr/>
        </p:nvSpPr>
        <p:spPr>
          <a:xfrm>
            <a:off x="755452" y="812483"/>
            <a:ext cx="12079367" cy="724019"/>
          </a:xfrm>
          <a:prstGeom prst="rect">
            <a:avLst/>
          </a:prstGeom>
          <a:noFill/>
          <a:ln/>
        </p:spPr>
        <p:txBody>
          <a:bodyPr wrap="none" lIns="0" tIns="0" rIns="0" bIns="0" rtlCol="0" anchor="t"/>
          <a:lstStyle/>
          <a:p>
            <a:pPr marL="0" indent="0" algn="l">
              <a:lnSpc>
                <a:spcPts val="5700"/>
              </a:lnSpc>
              <a:buNone/>
            </a:pPr>
            <a:r>
              <a:rPr lang="en-US" sz="4550" b="1" dirty="0">
                <a:solidFill>
                  <a:srgbClr val="F0FCFF"/>
                </a:solidFill>
                <a:latin typeface="Spline Sans Bold" pitchFamily="34" charset="0"/>
                <a:ea typeface="Spline Sans Bold" pitchFamily="34" charset="-122"/>
                <a:cs typeface="Spline Sans Bold" pitchFamily="34" charset="-120"/>
              </a:rPr>
              <a:t>Descriptive Statistics: Summarizing the Data</a:t>
            </a:r>
            <a:endParaRPr lang="en-US" sz="4550" dirty="0"/>
          </a:p>
        </p:txBody>
      </p:sp>
      <p:sp>
        <p:nvSpPr>
          <p:cNvPr id="3" name="Text 1">
            <a:extLst>
              <a:ext uri="{FF2B5EF4-FFF2-40B4-BE49-F238E27FC236}">
                <a16:creationId xmlns:a16="http://schemas.microsoft.com/office/drawing/2014/main" id="{9BE10597-4E0F-40E2-9363-E19F5F5F52DD}"/>
              </a:ext>
            </a:extLst>
          </p:cNvPr>
          <p:cNvSpPr/>
          <p:nvPr/>
        </p:nvSpPr>
        <p:spPr>
          <a:xfrm>
            <a:off x="755452" y="1914168"/>
            <a:ext cx="13119497" cy="604123"/>
          </a:xfrm>
          <a:prstGeom prst="rect">
            <a:avLst/>
          </a:prstGeom>
          <a:noFill/>
          <a:ln/>
        </p:spPr>
        <p:txBody>
          <a:bodyPr wrap="square" lIns="0" tIns="0" rIns="0" bIns="0" rtlCol="0" anchor="t"/>
          <a:lstStyle/>
          <a:p>
            <a:pPr marL="0" indent="0" algn="l">
              <a:lnSpc>
                <a:spcPts val="2350"/>
              </a:lnSpc>
              <a:buNone/>
            </a:pPr>
            <a:r>
              <a:rPr lang="en-US" sz="1450" dirty="0">
                <a:solidFill>
                  <a:srgbClr val="E0E4E6"/>
                </a:solidFill>
                <a:latin typeface="Barlow" pitchFamily="34" charset="0"/>
                <a:ea typeface="Barlow" pitchFamily="34" charset="-122"/>
                <a:cs typeface="Barlow" pitchFamily="34" charset="-120"/>
              </a:rPr>
              <a:t>Descriptive statistics are the first line of defense in understanding any dataset. They provide a concise summary, crucial for initial data exploration and preprocessing before any complex modeling begins.</a:t>
            </a:r>
            <a:endParaRPr lang="en-US" sz="1450" dirty="0"/>
          </a:p>
        </p:txBody>
      </p:sp>
    </p:spTree>
    <p:extLst>
      <p:ext uri="{BB962C8B-B14F-4D97-AF65-F5344CB8AC3E}">
        <p14:creationId xmlns:p14="http://schemas.microsoft.com/office/powerpoint/2010/main" val="26635668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275</TotalTime>
  <Words>3266</Words>
  <Application>Microsoft Office PowerPoint</Application>
  <PresentationFormat>Custom</PresentationFormat>
  <Paragraphs>330</Paragraphs>
  <Slides>46</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Verdana</vt:lpstr>
      <vt:lpstr>Arial</vt:lpstr>
      <vt:lpstr>Spline Sans Bold</vt:lpstr>
      <vt:lpstr>Calibri</vt:lpstr>
      <vt:lpstr>Barlow</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William James</cp:lastModifiedBy>
  <cp:revision>32</cp:revision>
  <dcterms:created xsi:type="dcterms:W3CDTF">2025-07-13T01:26:13Z</dcterms:created>
  <dcterms:modified xsi:type="dcterms:W3CDTF">2025-07-20T01:22:40Z</dcterms:modified>
</cp:coreProperties>
</file>